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9"/>
  </p:notesMasterIdLst>
  <p:sldIdLst>
    <p:sldId id="256" r:id="rId5"/>
    <p:sldId id="257" r:id="rId6"/>
    <p:sldId id="315" r:id="rId7"/>
    <p:sldId id="359" r:id="rId8"/>
    <p:sldId id="365" r:id="rId9"/>
    <p:sldId id="366" r:id="rId10"/>
    <p:sldId id="345" r:id="rId11"/>
    <p:sldId id="348" r:id="rId12"/>
    <p:sldId id="367" r:id="rId13"/>
    <p:sldId id="368" r:id="rId14"/>
    <p:sldId id="364" r:id="rId15"/>
    <p:sldId id="369" r:id="rId16"/>
    <p:sldId id="370" r:id="rId17"/>
    <p:sldId id="371" r:id="rId18"/>
    <p:sldId id="372" r:id="rId19"/>
    <p:sldId id="373" r:id="rId20"/>
    <p:sldId id="374" r:id="rId21"/>
    <p:sldId id="375" r:id="rId22"/>
    <p:sldId id="376" r:id="rId23"/>
    <p:sldId id="377" r:id="rId24"/>
    <p:sldId id="378" r:id="rId25"/>
    <p:sldId id="379" r:id="rId26"/>
    <p:sldId id="380" r:id="rId27"/>
    <p:sldId id="269" r:id="rId28"/>
  </p:sldIdLst>
  <p:sldSz cx="17348200" cy="9753600"/>
  <p:notesSz cx="17348200" cy="97536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E"/>
    <a:srgbClr val="18CDE2"/>
    <a:srgbClr val="FFFFFF"/>
    <a:srgbClr val="7E4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23" autoAdjust="0"/>
    <p:restoredTop sz="94673"/>
  </p:normalViewPr>
  <p:slideViewPr>
    <p:cSldViewPr>
      <p:cViewPr varScale="1">
        <p:scale>
          <a:sx n="81" d="100"/>
          <a:sy n="81" d="100"/>
        </p:scale>
        <p:origin x="632"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516813" cy="488950"/>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9826625" y="0"/>
            <a:ext cx="7516813" cy="488950"/>
          </a:xfrm>
          <a:prstGeom prst="rect">
            <a:avLst/>
          </a:prstGeom>
        </p:spPr>
        <p:txBody>
          <a:bodyPr vert="horz" lIns="91440" tIns="45720" rIns="91440" bIns="45720" rtlCol="0"/>
          <a:lstStyle>
            <a:lvl1pPr algn="r">
              <a:defRPr sz="1200"/>
            </a:lvl1pPr>
          </a:lstStyle>
          <a:p>
            <a:fld id="{5BEAADC8-87D0-45B9-B2B5-50D4E2C96085}" type="datetimeFigureOut">
              <a:rPr lang="es-CO" smtClean="0"/>
              <a:t>26/02/25</a:t>
            </a:fld>
            <a:endParaRPr lang="es-CO"/>
          </a:p>
        </p:txBody>
      </p:sp>
      <p:sp>
        <p:nvSpPr>
          <p:cNvPr id="4" name="Marcador de imagen de diapositiva 3"/>
          <p:cNvSpPr>
            <a:spLocks noGrp="1" noRot="1" noChangeAspect="1"/>
          </p:cNvSpPr>
          <p:nvPr>
            <p:ph type="sldImg" idx="2"/>
          </p:nvPr>
        </p:nvSpPr>
        <p:spPr>
          <a:xfrm>
            <a:off x="5746750" y="1219200"/>
            <a:ext cx="5854700" cy="32924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1735138" y="4694238"/>
            <a:ext cx="13877925" cy="384016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264650"/>
            <a:ext cx="7516813" cy="48895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9826625" y="9264650"/>
            <a:ext cx="7516813" cy="488950"/>
          </a:xfrm>
          <a:prstGeom prst="rect">
            <a:avLst/>
          </a:prstGeom>
        </p:spPr>
        <p:txBody>
          <a:bodyPr vert="horz" lIns="91440" tIns="45720" rIns="91440" bIns="45720" rtlCol="0" anchor="b"/>
          <a:lstStyle>
            <a:lvl1pPr algn="r">
              <a:defRPr sz="1200"/>
            </a:lvl1pPr>
          </a:lstStyle>
          <a:p>
            <a:fld id="{F5868765-3C7A-4B12-B5C8-CC2DA7BAA04E}" type="slidenum">
              <a:rPr lang="es-CO" smtClean="0"/>
              <a:t>‹#›</a:t>
            </a:fld>
            <a:endParaRPr lang="es-CO"/>
          </a:p>
        </p:txBody>
      </p:sp>
    </p:spTree>
    <p:extLst>
      <p:ext uri="{BB962C8B-B14F-4D97-AF65-F5344CB8AC3E}">
        <p14:creationId xmlns:p14="http://schemas.microsoft.com/office/powerpoint/2010/main" val="2323338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01115" y="3023616"/>
            <a:ext cx="14745970" cy="204825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602230" y="5462016"/>
            <a:ext cx="1214374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272C2F"/>
                </a:solidFill>
                <a:latin typeface="Antenna Bold"/>
                <a:cs typeface="Antenna 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940477" y="9102340"/>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17" name="bk object 17"/>
          <p:cNvSpPr/>
          <p:nvPr/>
        </p:nvSpPr>
        <p:spPr>
          <a:xfrm>
            <a:off x="8940482" y="9102340"/>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300" b="1" i="0">
                <a:solidFill>
                  <a:srgbClr val="272C2F"/>
                </a:solidFill>
                <a:latin typeface="Antenna Bold"/>
                <a:cs typeface="Antenna Bold"/>
              </a:defRPr>
            </a:lvl1pPr>
          </a:lstStyle>
          <a:p>
            <a:endParaRPr/>
          </a:p>
        </p:txBody>
      </p:sp>
      <p:sp>
        <p:nvSpPr>
          <p:cNvPr id="3" name="Holder 3"/>
          <p:cNvSpPr>
            <a:spLocks noGrp="1"/>
          </p:cNvSpPr>
          <p:nvPr>
            <p:ph sz="half" idx="2"/>
          </p:nvPr>
        </p:nvSpPr>
        <p:spPr>
          <a:xfrm>
            <a:off x="867410" y="2243328"/>
            <a:ext cx="7546467"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934323" y="2243328"/>
            <a:ext cx="7546467"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272C2F"/>
                </a:solidFill>
                <a:latin typeface="Antenna Bold"/>
                <a:cs typeface="Antenna 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2/26/25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Hoja blanca">
    <p:spTree>
      <p:nvGrpSpPr>
        <p:cNvPr id="1" name=""/>
        <p:cNvGrpSpPr/>
        <p:nvPr/>
      </p:nvGrpSpPr>
      <p:grpSpPr>
        <a:xfrm>
          <a:off x="0" y="0"/>
          <a:ext cx="0" cy="0"/>
          <a:chOff x="0" y="0"/>
          <a:chExt cx="0" cy="0"/>
        </a:xfrm>
      </p:grpSpPr>
      <p:sp>
        <p:nvSpPr>
          <p:cNvPr id="26" name="object 12">
            <a:extLst>
              <a:ext uri="{FF2B5EF4-FFF2-40B4-BE49-F238E27FC236}">
                <a16:creationId xmlns:a16="http://schemas.microsoft.com/office/drawing/2014/main" id="{30D0B35B-8CD3-4EB5-B6E1-C5023D69E216}"/>
              </a:ext>
            </a:extLst>
          </p:cNvPr>
          <p:cNvSpPr/>
          <p:nvPr userDrawn="1"/>
        </p:nvSpPr>
        <p:spPr>
          <a:xfrm>
            <a:off x="10529752" y="50800"/>
            <a:ext cx="6818447" cy="9702800"/>
          </a:xfrm>
          <a:prstGeom prst="rect">
            <a:avLst/>
          </a:prstGeom>
          <a:blipFill>
            <a:blip r:embed="rId2"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a:p>
        </p:txBody>
      </p:sp>
      <p:sp>
        <p:nvSpPr>
          <p:cNvPr id="6" name="object 2">
            <a:extLst>
              <a:ext uri="{FF2B5EF4-FFF2-40B4-BE49-F238E27FC236}">
                <a16:creationId xmlns:a16="http://schemas.microsoft.com/office/drawing/2014/main" id="{D7C9CADB-DD71-4F48-BA6B-6BF843181F64}"/>
              </a:ext>
            </a:extLst>
          </p:cNvPr>
          <p:cNvSpPr/>
          <p:nvPr userDrawn="1"/>
        </p:nvSpPr>
        <p:spPr>
          <a:xfrm>
            <a:off x="8940477" y="9102333"/>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8" name="object 3">
            <a:extLst>
              <a:ext uri="{FF2B5EF4-FFF2-40B4-BE49-F238E27FC236}">
                <a16:creationId xmlns:a16="http://schemas.microsoft.com/office/drawing/2014/main" id="{FAE22C32-EC0B-4122-AB76-E6EAAC9DBAF5}"/>
              </a:ext>
            </a:extLst>
          </p:cNvPr>
          <p:cNvSpPr/>
          <p:nvPr userDrawn="1"/>
        </p:nvSpPr>
        <p:spPr>
          <a:xfrm>
            <a:off x="8940482" y="9102333"/>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10" name="object 4">
            <a:extLst>
              <a:ext uri="{FF2B5EF4-FFF2-40B4-BE49-F238E27FC236}">
                <a16:creationId xmlns:a16="http://schemas.microsoft.com/office/drawing/2014/main" id="{47B16F53-41F7-41DA-889A-52D1CEFB8A4E}"/>
              </a:ext>
            </a:extLst>
          </p:cNvPr>
          <p:cNvSpPr/>
          <p:nvPr userDrawn="1"/>
        </p:nvSpPr>
        <p:spPr>
          <a:xfrm>
            <a:off x="3365500" y="820648"/>
            <a:ext cx="13309600" cy="19558"/>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92F20A56-1316-4C7A-ACB3-AA84CA707859}"/>
              </a:ext>
            </a:extLst>
          </p:cNvPr>
          <p:cNvSpPr/>
          <p:nvPr userDrawn="1"/>
        </p:nvSpPr>
        <p:spPr>
          <a:xfrm>
            <a:off x="16649700" y="762006"/>
            <a:ext cx="152400" cy="152400"/>
          </a:xfrm>
          <a:prstGeom prst="rect">
            <a:avLst/>
          </a:prstGeom>
          <a:blipFill>
            <a:blip r:embed="rId4"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EFE1A2E3-1EEF-4CB6-8FC8-834597286A16}"/>
              </a:ext>
            </a:extLst>
          </p:cNvPr>
          <p:cNvSpPr/>
          <p:nvPr userDrawn="1"/>
        </p:nvSpPr>
        <p:spPr>
          <a:xfrm>
            <a:off x="628550"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a:p>
        </p:txBody>
      </p:sp>
      <p:sp>
        <p:nvSpPr>
          <p:cNvPr id="16" name="object 7">
            <a:extLst>
              <a:ext uri="{FF2B5EF4-FFF2-40B4-BE49-F238E27FC236}">
                <a16:creationId xmlns:a16="http://schemas.microsoft.com/office/drawing/2014/main" id="{10D3BD54-186C-454D-B896-4469E7F37F72}"/>
              </a:ext>
            </a:extLst>
          </p:cNvPr>
          <p:cNvSpPr/>
          <p:nvPr userDrawn="1"/>
        </p:nvSpPr>
        <p:spPr>
          <a:xfrm>
            <a:off x="1116552" y="845273"/>
            <a:ext cx="0" cy="33782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a:p>
        </p:txBody>
      </p:sp>
      <p:sp>
        <p:nvSpPr>
          <p:cNvPr id="18" name="object 8">
            <a:extLst>
              <a:ext uri="{FF2B5EF4-FFF2-40B4-BE49-F238E27FC236}">
                <a16:creationId xmlns:a16="http://schemas.microsoft.com/office/drawing/2014/main" id="{94662AF9-2B8F-450D-970B-3397A3DC2CAE}"/>
              </a:ext>
            </a:extLst>
          </p:cNvPr>
          <p:cNvSpPr/>
          <p:nvPr userDrawn="1"/>
        </p:nvSpPr>
        <p:spPr>
          <a:xfrm>
            <a:off x="1198836" y="842990"/>
            <a:ext cx="347345" cy="340360"/>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a:p>
        </p:txBody>
      </p:sp>
      <p:sp>
        <p:nvSpPr>
          <p:cNvPr id="20" name="object 9">
            <a:extLst>
              <a:ext uri="{FF2B5EF4-FFF2-40B4-BE49-F238E27FC236}">
                <a16:creationId xmlns:a16="http://schemas.microsoft.com/office/drawing/2014/main" id="{AFAA89FB-A02E-4955-AC11-DA34EAC8F225}"/>
              </a:ext>
            </a:extLst>
          </p:cNvPr>
          <p:cNvSpPr/>
          <p:nvPr userDrawn="1"/>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a:p>
        </p:txBody>
      </p:sp>
      <p:sp>
        <p:nvSpPr>
          <p:cNvPr id="22" name="object 10">
            <a:extLst>
              <a:ext uri="{FF2B5EF4-FFF2-40B4-BE49-F238E27FC236}">
                <a16:creationId xmlns:a16="http://schemas.microsoft.com/office/drawing/2014/main" id="{615C38BC-2D6E-40E3-A75F-146973998236}"/>
              </a:ext>
            </a:extLst>
          </p:cNvPr>
          <p:cNvSpPr/>
          <p:nvPr userDrawn="1"/>
        </p:nvSpPr>
        <p:spPr>
          <a:xfrm>
            <a:off x="2230274" y="949895"/>
            <a:ext cx="538319" cy="235436"/>
          </a:xfrm>
          <a:prstGeom prst="rect">
            <a:avLst/>
          </a:prstGeom>
          <a:blipFill>
            <a:blip r:embed="rId5" cstate="print"/>
            <a:stretch>
              <a:fillRect/>
            </a:stretch>
          </a:blipFill>
        </p:spPr>
        <p:txBody>
          <a:bodyPr wrap="square" lIns="0" tIns="0" rIns="0" bIns="0" rtlCol="0"/>
          <a:lstStyle/>
          <a:p>
            <a:endParaRPr/>
          </a:p>
        </p:txBody>
      </p:sp>
      <p:sp>
        <p:nvSpPr>
          <p:cNvPr id="24" name="object 11">
            <a:extLst>
              <a:ext uri="{FF2B5EF4-FFF2-40B4-BE49-F238E27FC236}">
                <a16:creationId xmlns:a16="http://schemas.microsoft.com/office/drawing/2014/main" id="{598D29C6-7361-4B26-A8EE-829B50FB5E91}"/>
              </a:ext>
            </a:extLst>
          </p:cNvPr>
          <p:cNvSpPr/>
          <p:nvPr userDrawn="1"/>
        </p:nvSpPr>
        <p:spPr>
          <a:xfrm>
            <a:off x="1596364" y="295046"/>
            <a:ext cx="833170" cy="888009"/>
          </a:xfrm>
          <a:prstGeom prst="rect">
            <a:avLst/>
          </a:prstGeom>
          <a:blipFill>
            <a:blip r:embed="rId6" cstate="print"/>
            <a:stretch>
              <a:fillRect/>
            </a:stretch>
          </a:blipFill>
        </p:spPr>
        <p:txBody>
          <a:bodyPr wrap="square" lIns="0" tIns="0" rIns="0" bIns="0" rtlCol="0"/>
          <a:lstStyle/>
          <a:p>
            <a:endParaRPr/>
          </a:p>
        </p:txBody>
      </p:sp>
      <p:sp>
        <p:nvSpPr>
          <p:cNvPr id="28" name="object 13">
            <a:extLst>
              <a:ext uri="{FF2B5EF4-FFF2-40B4-BE49-F238E27FC236}">
                <a16:creationId xmlns:a16="http://schemas.microsoft.com/office/drawing/2014/main" id="{3D8B57D9-0EB1-44F3-9788-DB54C1E99D92}"/>
              </a:ext>
            </a:extLst>
          </p:cNvPr>
          <p:cNvSpPr/>
          <p:nvPr userDrawn="1"/>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a:p>
        </p:txBody>
      </p:sp>
      <p:sp>
        <p:nvSpPr>
          <p:cNvPr id="30" name="object 14">
            <a:extLst>
              <a:ext uri="{FF2B5EF4-FFF2-40B4-BE49-F238E27FC236}">
                <a16:creationId xmlns:a16="http://schemas.microsoft.com/office/drawing/2014/main" id="{76F75C9E-9238-4E46-B96F-8E00E8FA4836}"/>
              </a:ext>
            </a:extLst>
          </p:cNvPr>
          <p:cNvSpPr txBox="1"/>
          <p:nvPr userDrawn="1"/>
        </p:nvSpPr>
        <p:spPr>
          <a:xfrm>
            <a:off x="13648134" y="603876"/>
            <a:ext cx="2929255" cy="193040"/>
          </a:xfrm>
          <a:prstGeom prst="rect">
            <a:avLst/>
          </a:prstGeom>
        </p:spPr>
        <p:txBody>
          <a:bodyPr vert="horz" wrap="square" lIns="0" tIns="12700" rIns="0" bIns="0" rtlCol="0">
            <a:spAutoFit/>
          </a:bodyPr>
          <a:lstStyle/>
          <a:p>
            <a:pPr marL="12700">
              <a:lnSpc>
                <a:spcPct val="100000"/>
              </a:lnSpc>
              <a:spcBef>
                <a:spcPts val="100"/>
              </a:spcBef>
            </a:pPr>
            <a:r>
              <a:rPr sz="1100" b="0" spc="-5" dirty="0">
                <a:solidFill>
                  <a:srgbClr val="0E3755"/>
                </a:solidFill>
                <a:latin typeface="Antenna Light"/>
                <a:cs typeface="Antenna Light"/>
              </a:rPr>
              <a:t>Nombre </a:t>
            </a:r>
            <a:r>
              <a:rPr sz="1100" b="0" dirty="0">
                <a:solidFill>
                  <a:srgbClr val="0E3755"/>
                </a:solidFill>
                <a:latin typeface="Antenna Light"/>
                <a:cs typeface="Antenna Light"/>
              </a:rPr>
              <a:t>del </a:t>
            </a:r>
            <a:r>
              <a:rPr sz="1100" b="0" spc="-10" dirty="0">
                <a:solidFill>
                  <a:srgbClr val="0E3755"/>
                </a:solidFill>
                <a:latin typeface="Antenna Light"/>
                <a:cs typeface="Antenna Light"/>
              </a:rPr>
              <a:t>curso </a:t>
            </a:r>
            <a:r>
              <a:rPr sz="1100" b="0" dirty="0">
                <a:solidFill>
                  <a:srgbClr val="0E3755"/>
                </a:solidFill>
                <a:latin typeface="Antenna Light"/>
                <a:cs typeface="Antenna Light"/>
              </a:rPr>
              <a:t>del mt </a:t>
            </a:r>
            <a:r>
              <a:rPr sz="1100" b="0" spc="-10" dirty="0">
                <a:solidFill>
                  <a:srgbClr val="0E3755"/>
                </a:solidFill>
                <a:latin typeface="Antenna Light"/>
                <a:cs typeface="Antenna Light"/>
              </a:rPr>
              <a:t>Lorem </a:t>
            </a:r>
            <a:r>
              <a:rPr sz="1100" b="0" spc="-5" dirty="0">
                <a:solidFill>
                  <a:srgbClr val="0E3755"/>
                </a:solidFill>
                <a:latin typeface="Antenna Light"/>
                <a:cs typeface="Antenna Light"/>
              </a:rPr>
              <a:t>ipsum</a:t>
            </a:r>
            <a:r>
              <a:rPr sz="1100" b="0" spc="-25" dirty="0">
                <a:solidFill>
                  <a:srgbClr val="0E3755"/>
                </a:solidFill>
                <a:latin typeface="Antenna Light"/>
                <a:cs typeface="Antenna Light"/>
              </a:rPr>
              <a:t> </a:t>
            </a:r>
            <a:r>
              <a:rPr sz="1100" b="0" spc="-15" dirty="0">
                <a:solidFill>
                  <a:srgbClr val="0E3755"/>
                </a:solidFill>
                <a:latin typeface="Antenna Light"/>
                <a:cs typeface="Antenna Light"/>
              </a:rPr>
              <a:t>text</a:t>
            </a:r>
            <a:endParaRPr sz="1100">
              <a:latin typeface="Antenna Light"/>
              <a:cs typeface="Antenna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48223" y="2392746"/>
            <a:ext cx="12251752" cy="3689350"/>
          </a:xfrm>
          <a:prstGeom prst="rect">
            <a:avLst/>
          </a:prstGeom>
        </p:spPr>
        <p:txBody>
          <a:bodyPr wrap="square" lIns="0" tIns="0" rIns="0" bIns="0">
            <a:spAutoFit/>
          </a:bodyPr>
          <a:lstStyle>
            <a:lvl1pPr>
              <a:defRPr sz="4300" b="1" i="0">
                <a:solidFill>
                  <a:srgbClr val="272C2F"/>
                </a:solidFill>
                <a:latin typeface="Antenna Bold"/>
                <a:cs typeface="Antenna Bold"/>
              </a:defRPr>
            </a:lvl1pPr>
          </a:lstStyle>
          <a:p>
            <a:endParaRPr/>
          </a:p>
        </p:txBody>
      </p:sp>
      <p:sp>
        <p:nvSpPr>
          <p:cNvPr id="3" name="Holder 3"/>
          <p:cNvSpPr>
            <a:spLocks noGrp="1"/>
          </p:cNvSpPr>
          <p:nvPr>
            <p:ph type="body" idx="1"/>
          </p:nvPr>
        </p:nvSpPr>
        <p:spPr>
          <a:xfrm>
            <a:off x="867410" y="2243328"/>
            <a:ext cx="15613380"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898388" y="9070848"/>
            <a:ext cx="5551424"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67410" y="9070848"/>
            <a:ext cx="3990086"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2/26/25</a:t>
            </a:fld>
            <a:endParaRPr lang="en-US"/>
          </a:p>
        </p:txBody>
      </p:sp>
      <p:sp>
        <p:nvSpPr>
          <p:cNvPr id="6" name="Holder 6"/>
          <p:cNvSpPr>
            <a:spLocks noGrp="1"/>
          </p:cNvSpPr>
          <p:nvPr>
            <p:ph type="sldNum" sz="quarter" idx="7"/>
          </p:nvPr>
        </p:nvSpPr>
        <p:spPr>
          <a:xfrm>
            <a:off x="12490704" y="9070848"/>
            <a:ext cx="3990086"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1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7348200" cy="9753600"/>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endParaRPr dirty="0"/>
          </a:p>
        </p:txBody>
      </p:sp>
      <p:sp>
        <p:nvSpPr>
          <p:cNvPr id="4" name="object 4"/>
          <p:cNvSpPr txBox="1">
            <a:spLocks noGrp="1"/>
          </p:cNvSpPr>
          <p:nvPr>
            <p:ph type="title"/>
          </p:nvPr>
        </p:nvSpPr>
        <p:spPr>
          <a:xfrm>
            <a:off x="5600693" y="4551418"/>
            <a:ext cx="3728085" cy="1564640"/>
          </a:xfrm>
          <a:prstGeom prst="rect">
            <a:avLst/>
          </a:prstGeom>
        </p:spPr>
        <p:txBody>
          <a:bodyPr vert="horz" wrap="square" lIns="0" tIns="12065" rIns="0" bIns="0" rtlCol="0">
            <a:spAutoFit/>
          </a:bodyPr>
          <a:lstStyle/>
          <a:p>
            <a:pPr marL="12700">
              <a:lnSpc>
                <a:spcPct val="100000"/>
              </a:lnSpc>
              <a:spcBef>
                <a:spcPts val="95"/>
              </a:spcBef>
            </a:pPr>
            <a:r>
              <a:rPr sz="10100" spc="-5" dirty="0">
                <a:solidFill>
                  <a:srgbClr val="F0F1F1"/>
                </a:solidFill>
              </a:rPr>
              <a:t>M</a:t>
            </a:r>
            <a:r>
              <a:rPr sz="10100" spc="-5" dirty="0">
                <a:solidFill>
                  <a:srgbClr val="18CDE2"/>
                </a:solidFill>
              </a:rPr>
              <a:t>IA</a:t>
            </a:r>
            <a:r>
              <a:rPr sz="10100" spc="-5" dirty="0">
                <a:solidFill>
                  <a:srgbClr val="F0F1F1"/>
                </a:solidFill>
              </a:rPr>
              <a:t>D</a:t>
            </a:r>
            <a:endParaRPr sz="10100" dirty="0"/>
          </a:p>
        </p:txBody>
      </p:sp>
      <p:sp>
        <p:nvSpPr>
          <p:cNvPr id="5" name="object 5"/>
          <p:cNvSpPr txBox="1"/>
          <p:nvPr/>
        </p:nvSpPr>
        <p:spPr>
          <a:xfrm>
            <a:off x="10197796" y="5076918"/>
            <a:ext cx="1550035" cy="821055"/>
          </a:xfrm>
          <a:prstGeom prst="rect">
            <a:avLst/>
          </a:prstGeom>
        </p:spPr>
        <p:txBody>
          <a:bodyPr vert="horz" wrap="square" lIns="0" tIns="78740" rIns="0" bIns="0" rtlCol="0">
            <a:spAutoFit/>
          </a:bodyPr>
          <a:lstStyle/>
          <a:p>
            <a:pPr marL="12700">
              <a:lnSpc>
                <a:spcPct val="100000"/>
              </a:lnSpc>
              <a:spcBef>
                <a:spcPts val="620"/>
              </a:spcBef>
            </a:pPr>
            <a:r>
              <a:rPr sz="1300" spc="10" dirty="0">
                <a:solidFill>
                  <a:srgbClr val="FFFFFF"/>
                </a:solidFill>
                <a:latin typeface="Antenna Regular"/>
                <a:cs typeface="Antenna Regular"/>
              </a:rPr>
              <a:t>Maestría</a:t>
            </a:r>
            <a:endParaRPr sz="1300" dirty="0">
              <a:latin typeface="Antenna Regular"/>
              <a:cs typeface="Antenna Regular"/>
            </a:endParaRPr>
          </a:p>
          <a:p>
            <a:pPr marL="12700" marR="5080">
              <a:lnSpc>
                <a:spcPct val="133800"/>
              </a:lnSpc>
            </a:pPr>
            <a:r>
              <a:rPr sz="1300" spc="15" dirty="0">
                <a:solidFill>
                  <a:srgbClr val="FFFFFF"/>
                </a:solidFill>
                <a:latin typeface="Antenna Regular"/>
                <a:cs typeface="Antenna Regular"/>
              </a:rPr>
              <a:t>en </a:t>
            </a:r>
            <a:r>
              <a:rPr sz="1300" spc="5" dirty="0">
                <a:solidFill>
                  <a:srgbClr val="FFFFFF"/>
                </a:solidFill>
                <a:latin typeface="Antenna Regular"/>
                <a:cs typeface="Antenna Regular"/>
              </a:rPr>
              <a:t>Inteligencia  </a:t>
            </a:r>
            <a:r>
              <a:rPr sz="1300" spc="10" dirty="0">
                <a:solidFill>
                  <a:srgbClr val="FFFFFF"/>
                </a:solidFill>
                <a:latin typeface="Antenna Regular"/>
                <a:cs typeface="Antenna Regular"/>
              </a:rPr>
              <a:t>Analítica </a:t>
            </a:r>
            <a:r>
              <a:rPr sz="1300" spc="15" dirty="0">
                <a:solidFill>
                  <a:srgbClr val="FFFFFF"/>
                </a:solidFill>
                <a:latin typeface="Antenna Regular"/>
                <a:cs typeface="Antenna Regular"/>
              </a:rPr>
              <a:t>de</a:t>
            </a:r>
            <a:r>
              <a:rPr sz="1300" spc="-95" dirty="0">
                <a:solidFill>
                  <a:srgbClr val="FFFFFF"/>
                </a:solidFill>
                <a:latin typeface="Antenna Regular"/>
                <a:cs typeface="Antenna Regular"/>
              </a:rPr>
              <a:t> </a:t>
            </a:r>
            <a:r>
              <a:rPr sz="1300" dirty="0">
                <a:solidFill>
                  <a:srgbClr val="FFFFFF"/>
                </a:solidFill>
                <a:latin typeface="Antenna Regular"/>
                <a:cs typeface="Antenna Regular"/>
              </a:rPr>
              <a:t>Datos</a:t>
            </a:r>
            <a:endParaRPr sz="1300" dirty="0">
              <a:latin typeface="Antenna Regular"/>
              <a:cs typeface="Antenna Regular"/>
            </a:endParaRPr>
          </a:p>
        </p:txBody>
      </p:sp>
      <p:sp>
        <p:nvSpPr>
          <p:cNvPr id="6" name="object 6"/>
          <p:cNvSpPr/>
          <p:nvPr/>
        </p:nvSpPr>
        <p:spPr>
          <a:xfrm>
            <a:off x="8430843" y="3351478"/>
            <a:ext cx="2343873" cy="2495054"/>
          </a:xfrm>
          <a:prstGeom prst="rect">
            <a:avLst/>
          </a:prstGeom>
          <a:blipFill>
            <a:blip r:embed="rId3" cstate="print"/>
            <a:stretch>
              <a:fillRect/>
            </a:stretch>
          </a:blipFill>
        </p:spPr>
        <p:txBody>
          <a:bodyPr wrap="square" lIns="0" tIns="0" rIns="0" bIns="0" rtlCol="0"/>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3" name="Picture 12">
            <a:extLst>
              <a:ext uri="{FF2B5EF4-FFF2-40B4-BE49-F238E27FC236}">
                <a16:creationId xmlns:a16="http://schemas.microsoft.com/office/drawing/2014/main" id="{08B3D777-A645-40DC-B9C9-47FFB555150A}"/>
              </a:ext>
            </a:extLst>
          </p:cNvPr>
          <p:cNvPicPr>
            <a:picLocks noChangeAspect="1"/>
          </p:cNvPicPr>
          <p:nvPr/>
        </p:nvPicPr>
        <p:blipFill rotWithShape="1">
          <a:blip r:embed="rId6"/>
          <a:srcRect b="46444"/>
          <a:stretch/>
        </p:blipFill>
        <p:spPr>
          <a:xfrm>
            <a:off x="3949700" y="1952902"/>
            <a:ext cx="5700800" cy="5586280"/>
          </a:xfrm>
          <a:prstGeom prst="rect">
            <a:avLst/>
          </a:prstGeom>
        </p:spPr>
      </p:pic>
      <p:pic>
        <p:nvPicPr>
          <p:cNvPr id="14" name="Picture 13">
            <a:extLst>
              <a:ext uri="{FF2B5EF4-FFF2-40B4-BE49-F238E27FC236}">
                <a16:creationId xmlns:a16="http://schemas.microsoft.com/office/drawing/2014/main" id="{44111F16-7569-4F6A-A77B-0FDEC73A2A0A}"/>
              </a:ext>
            </a:extLst>
          </p:cNvPr>
          <p:cNvPicPr>
            <a:picLocks noChangeAspect="1"/>
          </p:cNvPicPr>
          <p:nvPr/>
        </p:nvPicPr>
        <p:blipFill rotWithShape="1">
          <a:blip r:embed="rId6"/>
          <a:srcRect t="51370"/>
          <a:stretch/>
        </p:blipFill>
        <p:spPr>
          <a:xfrm>
            <a:off x="8493340" y="1952902"/>
            <a:ext cx="5598346" cy="4981293"/>
          </a:xfrm>
          <a:prstGeom prst="rect">
            <a:avLst/>
          </a:prstGeom>
        </p:spPr>
      </p:pic>
    </p:spTree>
    <p:extLst>
      <p:ext uri="{BB962C8B-B14F-4D97-AF65-F5344CB8AC3E}">
        <p14:creationId xmlns:p14="http://schemas.microsoft.com/office/powerpoint/2010/main" val="114170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2" name="Picture 11">
            <a:extLst>
              <a:ext uri="{FF2B5EF4-FFF2-40B4-BE49-F238E27FC236}">
                <a16:creationId xmlns:a16="http://schemas.microsoft.com/office/drawing/2014/main" id="{387D53A9-C28C-4D8B-941E-BFB4938DC4B7}"/>
              </a:ext>
            </a:extLst>
          </p:cNvPr>
          <p:cNvPicPr>
            <a:picLocks noChangeAspect="1"/>
          </p:cNvPicPr>
          <p:nvPr/>
        </p:nvPicPr>
        <p:blipFill>
          <a:blip r:embed="rId6"/>
          <a:stretch>
            <a:fillRect/>
          </a:stretch>
        </p:blipFill>
        <p:spPr>
          <a:xfrm>
            <a:off x="3875542" y="1610054"/>
            <a:ext cx="9597116" cy="6448710"/>
          </a:xfrm>
          <a:prstGeom prst="rect">
            <a:avLst/>
          </a:prstGeom>
        </p:spPr>
      </p:pic>
      <p:sp>
        <p:nvSpPr>
          <p:cNvPr id="17" name="TextBox 16">
            <a:extLst>
              <a:ext uri="{FF2B5EF4-FFF2-40B4-BE49-F238E27FC236}">
                <a16:creationId xmlns:a16="http://schemas.microsoft.com/office/drawing/2014/main" id="{E03A00A5-8CE6-4520-A999-7E448D5FA5F4}"/>
              </a:ext>
            </a:extLst>
          </p:cNvPr>
          <p:cNvSpPr txBox="1"/>
          <p:nvPr/>
        </p:nvSpPr>
        <p:spPr>
          <a:xfrm>
            <a:off x="4336143" y="8165068"/>
            <a:ext cx="8672284" cy="307777"/>
          </a:xfrm>
          <a:prstGeom prst="rect">
            <a:avLst/>
          </a:prstGeom>
          <a:noFill/>
        </p:spPr>
        <p:txBody>
          <a:bodyPr wrap="square">
            <a:spAutoFit/>
          </a:bodyPr>
          <a:lstStyle/>
          <a:p>
            <a:r>
              <a:rPr lang="en-US" sz="1400" dirty="0">
                <a:latin typeface="Antenna ExtraLight" panose="02000503000000020004" pitchFamily="50" charset="0"/>
              </a:rPr>
              <a:t>Exhibit 5: Profiles of Major Competitor Sets Used in Choice Simulation.</a:t>
            </a:r>
          </a:p>
        </p:txBody>
      </p:sp>
      <p:sp>
        <p:nvSpPr>
          <p:cNvPr id="18" name="TextBox 17">
            <a:extLst>
              <a:ext uri="{FF2B5EF4-FFF2-40B4-BE49-F238E27FC236}">
                <a16:creationId xmlns:a16="http://schemas.microsoft.com/office/drawing/2014/main" id="{F7F255C3-A92E-4697-BA3D-5CF5174080DE}"/>
              </a:ext>
            </a:extLst>
          </p:cNvPr>
          <p:cNvSpPr txBox="1"/>
          <p:nvPr/>
        </p:nvSpPr>
        <p:spPr>
          <a:xfrm>
            <a:off x="4337958" y="8143546"/>
            <a:ext cx="8672284" cy="307777"/>
          </a:xfrm>
          <a:prstGeom prst="rect">
            <a:avLst/>
          </a:prstGeom>
          <a:noFill/>
        </p:spPr>
        <p:txBody>
          <a:bodyPr wrap="square">
            <a:spAutoFit/>
          </a:bodyPr>
          <a:lstStyle/>
          <a:p>
            <a:r>
              <a:rPr lang="en-US" sz="1400" dirty="0">
                <a:latin typeface="Antenna ExtraLight" panose="02000503000000020004" pitchFamily="50" charset="0"/>
              </a:rPr>
              <a:t>Exhibit 5: Profiles of Major Competitor Sets Used in Choice Simulation.</a:t>
            </a:r>
          </a:p>
        </p:txBody>
      </p:sp>
    </p:spTree>
    <p:extLst>
      <p:ext uri="{BB962C8B-B14F-4D97-AF65-F5344CB8AC3E}">
        <p14:creationId xmlns:p14="http://schemas.microsoft.com/office/powerpoint/2010/main" val="3169048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687286"/>
            <a:ext cx="6974840" cy="6914713"/>
          </a:xfrm>
          <a:prstGeom prst="rect">
            <a:avLst/>
          </a:prstGeom>
          <a:noFill/>
        </p:spPr>
        <p:txBody>
          <a:bodyPr wrap="square">
            <a:spAutoFit/>
          </a:bodyPr>
          <a:lstStyle/>
          <a:p>
            <a:pPr>
              <a:lnSpc>
                <a:spcPct val="120000"/>
              </a:lnSpc>
              <a:spcAft>
                <a:spcPts val="1600"/>
              </a:spcAft>
            </a:pPr>
            <a:r>
              <a:rPr lang="en-US" sz="2000" dirty="0">
                <a:effectLst/>
                <a:latin typeface="Antenna Bold" panose="02000503000000020004" pitchFamily="50" charset="0"/>
                <a:ea typeface="Calibri" panose="020F0502020204030204" pitchFamily="34" charset="0"/>
                <a:cs typeface="Times New Roman" panose="02020603050405020304" pitchFamily="18" charset="0"/>
              </a:rPr>
              <a:t>Solution</a:t>
            </a:r>
            <a:br>
              <a:rPr lang="en-US" sz="2000" dirty="0">
                <a:effectLst/>
                <a:latin typeface="Antenna Light" panose="02000503000000020004" pitchFamily="50" charset="0"/>
                <a:ea typeface="Calibri" panose="020F0502020204030204" pitchFamily="34" charset="0"/>
                <a:cs typeface="Times New Roman" panose="02020603050405020304" pitchFamily="18" charset="0"/>
              </a:rPr>
            </a:br>
            <a:r>
              <a:rPr lang="en-US" sz="2000" dirty="0">
                <a:effectLst/>
                <a:latin typeface="Antenna Light" panose="02000503000000020004" pitchFamily="50" charset="0"/>
                <a:ea typeface="Calibri" panose="020F0502020204030204" pitchFamily="34" charset="0"/>
                <a:cs typeface="Times New Roman" panose="02020603050405020304" pitchFamily="18" charset="0"/>
              </a:rPr>
              <a:t>The case does not list a specific set of questions for the students to explore but describes an interesting  decision context from which the students should develop the appropriate set of issues/questions to explore because Kirin is a niche product, it probably does not  appeal to everyone. Therefore, any sophisticated analyses here should also include consideration of segmentation and targeting issues.</a:t>
            </a:r>
          </a:p>
          <a:p>
            <a:pPr>
              <a:lnSpc>
                <a:spcPct val="120000"/>
              </a:lnSpc>
              <a:spcAft>
                <a:spcPts val="1600"/>
              </a:spcAft>
            </a:pPr>
            <a:r>
              <a:rPr lang="en-US" sz="2000" dirty="0">
                <a:latin typeface="Antenna Light" panose="02000503000000020004" pitchFamily="50" charset="0"/>
                <a:ea typeface="Calibri" panose="020F0502020204030204" pitchFamily="34" charset="0"/>
                <a:cs typeface="Times New Roman" panose="02020603050405020304" pitchFamily="18" charset="0"/>
              </a:rPr>
              <a:t>1. First, do a traditional needs-based segmentation analysis to determine if the import beer market could be  segmented in a useful way. Determine if there are any targetable segments that emerge from this analysis. It turns out that although there are need differences between the segments, we get poor discrimination among the segments. Overall, a four-segment solution appears to be the best. Here is a summary of the results for the four-segment solution:</a:t>
            </a:r>
          </a:p>
        </p:txBody>
      </p:sp>
      <p:pic>
        <p:nvPicPr>
          <p:cNvPr id="12" name="Picture 11">
            <a:extLst>
              <a:ext uri="{FF2B5EF4-FFF2-40B4-BE49-F238E27FC236}">
                <a16:creationId xmlns:a16="http://schemas.microsoft.com/office/drawing/2014/main" id="{4EAC2A34-7B10-40AD-8A5D-22F86BE89F89}"/>
              </a:ext>
            </a:extLst>
          </p:cNvPr>
          <p:cNvPicPr>
            <a:picLocks noChangeAspect="1"/>
          </p:cNvPicPr>
          <p:nvPr/>
        </p:nvPicPr>
        <p:blipFill>
          <a:blip r:embed="rId6"/>
          <a:stretch>
            <a:fillRect/>
          </a:stretch>
        </p:blipFill>
        <p:spPr>
          <a:xfrm>
            <a:off x="8708919" y="1687286"/>
            <a:ext cx="7562850" cy="6905625"/>
          </a:xfrm>
          <a:prstGeom prst="rect">
            <a:avLst/>
          </a:prstGeom>
        </p:spPr>
      </p:pic>
    </p:spTree>
    <p:extLst>
      <p:ext uri="{BB962C8B-B14F-4D97-AF65-F5344CB8AC3E}">
        <p14:creationId xmlns:p14="http://schemas.microsoft.com/office/powerpoint/2010/main" val="1909737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92511"/>
            <a:ext cx="15509240" cy="1908215"/>
          </a:xfrm>
          <a:prstGeom prst="rect">
            <a:avLst/>
          </a:prstGeom>
          <a:noFill/>
        </p:spPr>
        <p:txBody>
          <a:bodyPr wrap="square">
            <a:spAutoFit/>
          </a:bodyPr>
          <a:lstStyle/>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Segments 2 and 4 are particularly appropriate for targeting with the current Kirin formulation as a full-bodied  beer with no aftertaste (case, p. 2). However, the discriminant analysis suggests that these segments are not easy to identify and target – there are no significant differences between the segments on the profile variables the company is considering. (In some sense beer is an egalitarian drink and beer drinkers and their tastes are distributed across all demographic and psychographic segments).</a:t>
            </a:r>
            <a:endParaRPr lang="en-US" sz="2000" dirty="0">
              <a:latin typeface="Antenna Light" panose="02000503000000020004" pitchFamily="50"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8581A1B7-33B4-4211-B2D6-4A4CEC0734B0}"/>
              </a:ext>
            </a:extLst>
          </p:cNvPr>
          <p:cNvPicPr>
            <a:picLocks noChangeAspect="1"/>
          </p:cNvPicPr>
          <p:nvPr/>
        </p:nvPicPr>
        <p:blipFill>
          <a:blip r:embed="rId5"/>
          <a:stretch>
            <a:fillRect/>
          </a:stretch>
        </p:blipFill>
        <p:spPr>
          <a:xfrm>
            <a:off x="429769" y="3733800"/>
            <a:ext cx="8431202" cy="5048248"/>
          </a:xfrm>
          <a:prstGeom prst="rect">
            <a:avLst/>
          </a:prstGeom>
        </p:spPr>
      </p:pic>
      <p:pic>
        <p:nvPicPr>
          <p:cNvPr id="15" name="Picture 14">
            <a:extLst>
              <a:ext uri="{FF2B5EF4-FFF2-40B4-BE49-F238E27FC236}">
                <a16:creationId xmlns:a16="http://schemas.microsoft.com/office/drawing/2014/main" id="{9EB00BDF-160B-4E3B-B227-E66188412217}"/>
              </a:ext>
            </a:extLst>
          </p:cNvPr>
          <p:cNvPicPr>
            <a:picLocks noChangeAspect="1"/>
          </p:cNvPicPr>
          <p:nvPr/>
        </p:nvPicPr>
        <p:blipFill rotWithShape="1">
          <a:blip r:embed="rId6"/>
          <a:srcRect t="6779"/>
          <a:stretch/>
        </p:blipFill>
        <p:spPr>
          <a:xfrm>
            <a:off x="9207500" y="3733800"/>
            <a:ext cx="7086600" cy="5238750"/>
          </a:xfrm>
          <a:prstGeom prst="rect">
            <a:avLst/>
          </a:prstGeom>
        </p:spPr>
      </p:pic>
      <p:sp>
        <p:nvSpPr>
          <p:cNvPr id="10" name="object 10"/>
          <p:cNvSpPr/>
          <p:nvPr/>
        </p:nvSpPr>
        <p:spPr>
          <a:xfrm>
            <a:off x="10529760" y="50800"/>
            <a:ext cx="6818440" cy="9702800"/>
          </a:xfrm>
          <a:prstGeom prst="rect">
            <a:avLst/>
          </a:prstGeom>
          <a:blipFill>
            <a:blip r:embed="rId7"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720945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599"/>
            <a:ext cx="15509240" cy="1908215"/>
          </a:xfrm>
          <a:prstGeom prst="rect">
            <a:avLst/>
          </a:prstGeom>
          <a:noFill/>
        </p:spPr>
        <p:txBody>
          <a:bodyPr wrap="square">
            <a:spAutoFit/>
          </a:bodyPr>
          <a:lstStyle/>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 2. Run Conjoint analysis. Try to identify a product design that will enable Kirin to sell sufficient incremental cases. (The students can focus on market share as the primary criterion. It is important for students to explore which choice rule makes the most sense (most beer drinkers switch brands frequently, and therefore, a share-of-preference rule would be more appropriate than a first choice rule). Based on market share analysis, the new Kirin product being considered by the company gains a market share of about 12%, as shown in the table below.</a:t>
            </a:r>
            <a:endParaRPr lang="en-US" sz="2000" dirty="0">
              <a:latin typeface="Antenna Light" panose="02000503000000020004" pitchFamily="50" charset="0"/>
              <a:ea typeface="Calibri" panose="020F0502020204030204" pitchFamily="34" charset="0"/>
              <a:cs typeface="Times New Roman" panose="02020603050405020304" pitchFamily="18" charset="0"/>
            </a:endParaRPr>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pic>
        <p:nvPicPr>
          <p:cNvPr id="12" name="Picture 11">
            <a:extLst>
              <a:ext uri="{FF2B5EF4-FFF2-40B4-BE49-F238E27FC236}">
                <a16:creationId xmlns:a16="http://schemas.microsoft.com/office/drawing/2014/main" id="{BFDE7544-8402-4E5C-8FF7-C01F1E6D33A5}"/>
              </a:ext>
            </a:extLst>
          </p:cNvPr>
          <p:cNvPicPr>
            <a:picLocks noChangeAspect="1"/>
          </p:cNvPicPr>
          <p:nvPr/>
        </p:nvPicPr>
        <p:blipFill>
          <a:blip r:embed="rId6"/>
          <a:stretch>
            <a:fillRect/>
          </a:stretch>
        </p:blipFill>
        <p:spPr>
          <a:xfrm>
            <a:off x="2429534" y="4905829"/>
            <a:ext cx="12310759" cy="2096654"/>
          </a:xfrm>
          <a:prstGeom prst="rect">
            <a:avLst/>
          </a:prstGeom>
        </p:spPr>
      </p:pic>
      <p:sp>
        <p:nvSpPr>
          <p:cNvPr id="17" name="TextBox 16">
            <a:extLst>
              <a:ext uri="{FF2B5EF4-FFF2-40B4-BE49-F238E27FC236}">
                <a16:creationId xmlns:a16="http://schemas.microsoft.com/office/drawing/2014/main" id="{CFA69A4E-8940-4F28-845A-8FC451BB2BBF}"/>
              </a:ext>
            </a:extLst>
          </p:cNvPr>
          <p:cNvSpPr txBox="1"/>
          <p:nvPr/>
        </p:nvSpPr>
        <p:spPr>
          <a:xfrm>
            <a:off x="2429534" y="4452288"/>
            <a:ext cx="8672284" cy="384721"/>
          </a:xfrm>
          <a:prstGeom prst="rect">
            <a:avLst/>
          </a:prstGeom>
          <a:noFill/>
        </p:spPr>
        <p:txBody>
          <a:bodyPr wrap="square">
            <a:spAutoFit/>
          </a:bodyPr>
          <a:lstStyle/>
          <a:p>
            <a:r>
              <a:rPr lang="en-US" sz="1900" dirty="0">
                <a:latin typeface="Antenna Bold" panose="02000503000000020004" pitchFamily="50" charset="0"/>
              </a:rPr>
              <a:t>Predicted market shares</a:t>
            </a:r>
          </a:p>
        </p:txBody>
      </p:sp>
      <p:sp>
        <p:nvSpPr>
          <p:cNvPr id="18" name="TextBox 17">
            <a:extLst>
              <a:ext uri="{FF2B5EF4-FFF2-40B4-BE49-F238E27FC236}">
                <a16:creationId xmlns:a16="http://schemas.microsoft.com/office/drawing/2014/main" id="{788B2530-596F-405D-88D3-1C0C0B71BB18}"/>
              </a:ext>
            </a:extLst>
          </p:cNvPr>
          <p:cNvSpPr txBox="1"/>
          <p:nvPr/>
        </p:nvSpPr>
        <p:spPr>
          <a:xfrm>
            <a:off x="2429534" y="4463050"/>
            <a:ext cx="8672284" cy="384721"/>
          </a:xfrm>
          <a:prstGeom prst="rect">
            <a:avLst/>
          </a:prstGeom>
          <a:noFill/>
        </p:spPr>
        <p:txBody>
          <a:bodyPr wrap="square">
            <a:spAutoFit/>
          </a:bodyPr>
          <a:lstStyle/>
          <a:p>
            <a:r>
              <a:rPr lang="en-US" sz="1900" dirty="0">
                <a:latin typeface="Antenna Bold" panose="02000503000000020004" pitchFamily="50" charset="0"/>
              </a:rPr>
              <a:t>Predicted market shares</a:t>
            </a:r>
          </a:p>
        </p:txBody>
      </p:sp>
    </p:spTree>
    <p:extLst>
      <p:ext uri="{BB962C8B-B14F-4D97-AF65-F5344CB8AC3E}">
        <p14:creationId xmlns:p14="http://schemas.microsoft.com/office/powerpoint/2010/main" val="4106562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599"/>
            <a:ext cx="15509240" cy="800219"/>
          </a:xfrm>
          <a:prstGeom prst="rect">
            <a:avLst/>
          </a:prstGeom>
          <a:noFill/>
        </p:spPr>
        <p:txBody>
          <a:bodyPr wrap="square">
            <a:spAutoFit/>
          </a:bodyPr>
          <a:lstStyle/>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On the other hand, if an optimal product design is selected using the software, the product(s) that generate the highest market shares turn out to be one with the following characteristics: </a:t>
            </a:r>
            <a:endParaRPr lang="en-US" sz="2000" dirty="0">
              <a:latin typeface="Antenna Light" panose="02000503000000020004" pitchFamily="50" charset="0"/>
              <a:ea typeface="Calibri" panose="020F0502020204030204" pitchFamily="34" charset="0"/>
              <a:cs typeface="Times New Roman" panose="02020603050405020304" pitchFamily="18" charset="0"/>
            </a:endParaRPr>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pic>
        <p:nvPicPr>
          <p:cNvPr id="13" name="Picture 12">
            <a:extLst>
              <a:ext uri="{FF2B5EF4-FFF2-40B4-BE49-F238E27FC236}">
                <a16:creationId xmlns:a16="http://schemas.microsoft.com/office/drawing/2014/main" id="{117E69E6-111F-4CA1-91FB-550315DE356E}"/>
              </a:ext>
            </a:extLst>
          </p:cNvPr>
          <p:cNvPicPr>
            <a:picLocks noChangeAspect="1"/>
          </p:cNvPicPr>
          <p:nvPr/>
        </p:nvPicPr>
        <p:blipFill>
          <a:blip r:embed="rId6"/>
          <a:stretch>
            <a:fillRect/>
          </a:stretch>
        </p:blipFill>
        <p:spPr>
          <a:xfrm>
            <a:off x="2273300" y="3451219"/>
            <a:ext cx="12011524" cy="2971781"/>
          </a:xfrm>
          <a:prstGeom prst="rect">
            <a:avLst/>
          </a:prstGeom>
        </p:spPr>
      </p:pic>
    </p:spTree>
    <p:extLst>
      <p:ext uri="{BB962C8B-B14F-4D97-AF65-F5344CB8AC3E}">
        <p14:creationId xmlns:p14="http://schemas.microsoft.com/office/powerpoint/2010/main" val="2529627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599"/>
            <a:ext cx="15509240" cy="2277547"/>
          </a:xfrm>
          <a:prstGeom prst="rect">
            <a:avLst/>
          </a:prstGeom>
          <a:noFill/>
        </p:spPr>
        <p:txBody>
          <a:bodyPr wrap="square">
            <a:spAutoFit/>
          </a:bodyPr>
          <a:lstStyle/>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All top products have “European” as the origin and all have a predicted market share in the simulation of  around 17% (significantly higher than the new product currently being considered by the company). Only the first, second, and fifth products have a rich full body that is consistent with the proposed formulation of the new Kirin product. Also, the proposed product has no aftertaste (Very mild), but consumers seem to want a mild aftertaste. Finally, only the second product has a price point consistent with Kirin’s image as a premium beer. Thus, a potential new product that the company could consider developing would then have the following attribute levels:</a:t>
            </a:r>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pic>
        <p:nvPicPr>
          <p:cNvPr id="12" name="Picture 11">
            <a:extLst>
              <a:ext uri="{FF2B5EF4-FFF2-40B4-BE49-F238E27FC236}">
                <a16:creationId xmlns:a16="http://schemas.microsoft.com/office/drawing/2014/main" id="{F5B114A8-6BC3-4521-BDE7-94CD80676FF7}"/>
              </a:ext>
            </a:extLst>
          </p:cNvPr>
          <p:cNvPicPr>
            <a:picLocks noChangeAspect="1"/>
          </p:cNvPicPr>
          <p:nvPr/>
        </p:nvPicPr>
        <p:blipFill>
          <a:blip r:embed="rId6"/>
          <a:stretch>
            <a:fillRect/>
          </a:stretch>
        </p:blipFill>
        <p:spPr>
          <a:xfrm>
            <a:off x="2754468" y="4668969"/>
            <a:ext cx="11839263" cy="2168273"/>
          </a:xfrm>
          <a:prstGeom prst="rect">
            <a:avLst/>
          </a:prstGeom>
        </p:spPr>
      </p:pic>
    </p:spTree>
    <p:extLst>
      <p:ext uri="{BB962C8B-B14F-4D97-AF65-F5344CB8AC3E}">
        <p14:creationId xmlns:p14="http://schemas.microsoft.com/office/powerpoint/2010/main" val="337510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599"/>
            <a:ext cx="5755640" cy="3016210"/>
          </a:xfrm>
          <a:prstGeom prst="rect">
            <a:avLst/>
          </a:prstGeom>
          <a:noFill/>
        </p:spPr>
        <p:txBody>
          <a:bodyPr wrap="square">
            <a:spAutoFit/>
          </a:bodyPr>
          <a:lstStyle/>
          <a:p>
            <a:pPr algn="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The market share for the proposed new product can be computed by including this product as an additional  potential new product option for evaluation by the software. This proposed new product would generate a market share of 15%, instead of the 12% for the product the company is considering:</a:t>
            </a:r>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pic>
        <p:nvPicPr>
          <p:cNvPr id="15" name="Picture 14">
            <a:extLst>
              <a:ext uri="{FF2B5EF4-FFF2-40B4-BE49-F238E27FC236}">
                <a16:creationId xmlns:a16="http://schemas.microsoft.com/office/drawing/2014/main" id="{BAB9094F-0203-4157-82C0-7B4F731BF0E1}"/>
              </a:ext>
            </a:extLst>
          </p:cNvPr>
          <p:cNvPicPr>
            <a:picLocks noChangeAspect="1"/>
          </p:cNvPicPr>
          <p:nvPr/>
        </p:nvPicPr>
        <p:blipFill>
          <a:blip r:embed="rId6"/>
          <a:stretch>
            <a:fillRect/>
          </a:stretch>
        </p:blipFill>
        <p:spPr>
          <a:xfrm>
            <a:off x="7268376" y="1610053"/>
            <a:ext cx="8913964" cy="7183735"/>
          </a:xfrm>
          <a:prstGeom prst="rect">
            <a:avLst/>
          </a:prstGeom>
        </p:spPr>
      </p:pic>
    </p:spTree>
    <p:extLst>
      <p:ext uri="{BB962C8B-B14F-4D97-AF65-F5344CB8AC3E}">
        <p14:creationId xmlns:p14="http://schemas.microsoft.com/office/powerpoint/2010/main" val="3045059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599"/>
            <a:ext cx="15509240" cy="1169551"/>
          </a:xfrm>
          <a:prstGeom prst="rect">
            <a:avLst/>
          </a:prstGeom>
          <a:noFill/>
        </p:spPr>
        <p:txBody>
          <a:bodyPr wrap="square">
            <a:spAutoFit/>
          </a:bodyPr>
          <a:lstStyle/>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Assess potential cannibalization, i.e., check if there is a substantial loss in market share for the original Kirin  product as a result of introducing the new Kirin product. To determine the extent of cannibalization, we can do a “Before-After” analysis as follows. One of the outputs produced by the software is the following table.</a:t>
            </a:r>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pic>
        <p:nvPicPr>
          <p:cNvPr id="13" name="Picture 12">
            <a:extLst>
              <a:ext uri="{FF2B5EF4-FFF2-40B4-BE49-F238E27FC236}">
                <a16:creationId xmlns:a16="http://schemas.microsoft.com/office/drawing/2014/main" id="{DE06347C-4861-449E-B695-0F4AD96DE511}"/>
              </a:ext>
            </a:extLst>
          </p:cNvPr>
          <p:cNvPicPr>
            <a:picLocks noChangeAspect="1"/>
          </p:cNvPicPr>
          <p:nvPr/>
        </p:nvPicPr>
        <p:blipFill>
          <a:blip r:embed="rId6"/>
          <a:stretch>
            <a:fillRect/>
          </a:stretch>
        </p:blipFill>
        <p:spPr>
          <a:xfrm>
            <a:off x="2539560" y="3581400"/>
            <a:ext cx="12269080" cy="2237302"/>
          </a:xfrm>
          <a:prstGeom prst="rect">
            <a:avLst/>
          </a:prstGeom>
        </p:spPr>
      </p:pic>
      <p:sp>
        <p:nvSpPr>
          <p:cNvPr id="17" name="TextBox 16">
            <a:extLst>
              <a:ext uri="{FF2B5EF4-FFF2-40B4-BE49-F238E27FC236}">
                <a16:creationId xmlns:a16="http://schemas.microsoft.com/office/drawing/2014/main" id="{E1DC79C1-4024-410B-9EFA-3A59EAB36322}"/>
              </a:ext>
            </a:extLst>
          </p:cNvPr>
          <p:cNvSpPr txBox="1"/>
          <p:nvPr/>
        </p:nvSpPr>
        <p:spPr>
          <a:xfrm>
            <a:off x="2668816" y="3196679"/>
            <a:ext cx="8672284" cy="384721"/>
          </a:xfrm>
          <a:prstGeom prst="rect">
            <a:avLst/>
          </a:prstGeom>
          <a:noFill/>
        </p:spPr>
        <p:txBody>
          <a:bodyPr wrap="square">
            <a:spAutoFit/>
          </a:bodyPr>
          <a:lstStyle/>
          <a:p>
            <a:r>
              <a:rPr lang="en-US" sz="1900" dirty="0">
                <a:latin typeface="Antenna Bold" panose="02000503000000020004" pitchFamily="50" charset="0"/>
              </a:rPr>
              <a:t>Predicted market shares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52357D5-1F90-42AC-9C57-A2F67B1FAE29}"/>
                  </a:ext>
                </a:extLst>
              </p:cNvPr>
              <p:cNvSpPr txBox="1"/>
              <p:nvPr/>
            </p:nvSpPr>
            <p:spPr>
              <a:xfrm>
                <a:off x="1372821" y="6019800"/>
                <a:ext cx="15509240" cy="3035511"/>
              </a:xfrm>
              <a:prstGeom prst="rect">
                <a:avLst/>
              </a:prstGeom>
              <a:noFill/>
            </p:spPr>
            <p:txBody>
              <a:bodyPr wrap="square">
                <a:spAutoFit/>
              </a:bodyPr>
              <a:lstStyle/>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The predicted market shares in the table are the current market shares of the existing products. This table enables us to determine how much share would be lost by each of the existing products when a new product is introduced.</a:t>
                </a:r>
              </a:p>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The loss in share for Sapporo is an indicator of the share loss that the original Kirin product will experience if the new Kirin product is introduced into the product line. This represents a loss of about 15%</a:t>
                </a:r>
                <a14:m>
                  <m:oMath xmlns:m="http://schemas.openxmlformats.org/officeDocument/2006/math">
                    <m:d>
                      <m:dPr>
                        <m:ctrlPr>
                          <a:rPr lang="es-CO" sz="2000" b="0" i="1" smtClean="0">
                            <a:effectLst/>
                            <a:latin typeface="Cambria Math" panose="02040503050406030204" pitchFamily="18" charset="0"/>
                            <a:cs typeface="Times New Roman" panose="02020603050405020304" pitchFamily="18" charset="0"/>
                          </a:rPr>
                        </m:ctrlPr>
                      </m:dPr>
                      <m:e>
                        <m:f>
                          <m:fPr>
                            <m:ctrlPr>
                              <a:rPr lang="en-US" sz="2000" i="1" smtClean="0">
                                <a:effectLst/>
                                <a:latin typeface="Cambria Math" panose="02040503050406030204" pitchFamily="18" charset="0"/>
                                <a:cs typeface="Times New Roman" panose="02020603050405020304" pitchFamily="18" charset="0"/>
                              </a:rPr>
                            </m:ctrlPr>
                          </m:fPr>
                          <m:num>
                            <m:r>
                              <a:rPr lang="es-CO" sz="2000" b="0" i="1" smtClean="0">
                                <a:effectLst/>
                                <a:latin typeface="Cambria Math" panose="02040503050406030204" pitchFamily="18" charset="0"/>
                                <a:cs typeface="Times New Roman" panose="02020603050405020304" pitchFamily="18" charset="0"/>
                              </a:rPr>
                              <m:t>12.9−11</m:t>
                            </m:r>
                          </m:num>
                          <m:den>
                            <m:r>
                              <a:rPr lang="es-CO" sz="2000" b="0" i="1" smtClean="0">
                                <a:effectLst/>
                                <a:latin typeface="Cambria Math" panose="02040503050406030204" pitchFamily="18" charset="0"/>
                                <a:cs typeface="Times New Roman" panose="02020603050405020304" pitchFamily="18" charset="0"/>
                              </a:rPr>
                              <m:t>12.9</m:t>
                            </m:r>
                          </m:den>
                        </m:f>
                        <m:r>
                          <a:rPr lang="es-CO" sz="2000" b="0" i="1" smtClean="0">
                            <a:effectLst/>
                            <a:latin typeface="Cambria Math" panose="02040503050406030204" pitchFamily="18" charset="0"/>
                            <a:cs typeface="Times New Roman" panose="02020603050405020304" pitchFamily="18" charset="0"/>
                          </a:rPr>
                          <m:t>∗100</m:t>
                        </m:r>
                      </m:e>
                    </m:d>
                  </m:oMath>
                </a14:m>
                <a:r>
                  <a:rPr lang="en-US" sz="2000" dirty="0">
                    <a:effectLst/>
                    <a:latin typeface="Antenna Light" panose="02000503000000020004" pitchFamily="50" charset="0"/>
                    <a:ea typeface="Calibri" panose="020F0502020204030204" pitchFamily="34" charset="0"/>
                    <a:cs typeface="Times New Roman" panose="02020603050405020304" pitchFamily="18" charset="0"/>
                  </a:rPr>
                  <a:t>. With the original product selling about 1 million cases, the potential loss in sales for the original Kirin beer is about 150,000 cases, giving a net incremental case volume of 1,600,000 cases (=1,750,000-150,000). This is well above the 300,000-400,000 cases the company is seeking.</a:t>
                </a:r>
              </a:p>
            </p:txBody>
          </p:sp>
        </mc:Choice>
        <mc:Fallback xmlns="">
          <p:sp>
            <p:nvSpPr>
              <p:cNvPr id="21" name="TextBox 20">
                <a:extLst>
                  <a:ext uri="{FF2B5EF4-FFF2-40B4-BE49-F238E27FC236}">
                    <a16:creationId xmlns:a16="http://schemas.microsoft.com/office/drawing/2014/main" id="{652357D5-1F90-42AC-9C57-A2F67B1FAE29}"/>
                  </a:ext>
                </a:extLst>
              </p:cNvPr>
              <p:cNvSpPr txBox="1">
                <a:spLocks noRot="1" noChangeAspect="1" noMove="1" noResize="1" noEditPoints="1" noAdjustHandles="1" noChangeArrowheads="1" noChangeShapeType="1" noTextEdit="1"/>
              </p:cNvSpPr>
              <p:nvPr/>
            </p:nvSpPr>
            <p:spPr>
              <a:xfrm>
                <a:off x="1372821" y="6019800"/>
                <a:ext cx="15509240" cy="3035511"/>
              </a:xfrm>
              <a:prstGeom prst="rect">
                <a:avLst/>
              </a:prstGeom>
              <a:blipFill>
                <a:blip r:embed="rId7"/>
                <a:stretch>
                  <a:fillRect l="-393" t="-201" b="-2616"/>
                </a:stretch>
              </a:blipFill>
            </p:spPr>
            <p:txBody>
              <a:bodyPr/>
              <a:lstStyle/>
              <a:p>
                <a:r>
                  <a:rPr lang="es-CO">
                    <a:noFill/>
                  </a:rPr>
                  <a:t> </a:t>
                </a:r>
              </a:p>
            </p:txBody>
          </p:sp>
        </mc:Fallback>
      </mc:AlternateContent>
    </p:spTree>
    <p:extLst>
      <p:ext uri="{BB962C8B-B14F-4D97-AF65-F5344CB8AC3E}">
        <p14:creationId xmlns:p14="http://schemas.microsoft.com/office/powerpoint/2010/main" val="180965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10529760" y="50800"/>
            <a:ext cx="6818440" cy="9702800"/>
          </a:xfrm>
          <a:prstGeom prst="rect">
            <a:avLst/>
          </a:prstGeom>
          <a:blipFill>
            <a:blip r:embed="rId2" cstate="print"/>
            <a:stretch>
              <a:fillRect/>
            </a:stretch>
          </a:blipFill>
        </p:spPr>
        <p:txBody>
          <a:bodyPr wrap="square" lIns="0" tIns="0" rIns="0" bIns="0" rtlCol="0"/>
          <a:lstStyle/>
          <a:p>
            <a:endParaRPr dirty="0"/>
          </a:p>
        </p:txBody>
      </p:sp>
      <p:sp>
        <p:nvSpPr>
          <p:cNvPr id="2" name="object 2"/>
          <p:cNvSpPr/>
          <p:nvPr/>
        </p:nvSpPr>
        <p:spPr>
          <a:xfrm>
            <a:off x="3365500" y="820648"/>
            <a:ext cx="13309600" cy="19558"/>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4"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0600"/>
            <a:ext cx="15509240" cy="3590727"/>
          </a:xfrm>
          <a:prstGeom prst="rect">
            <a:avLst/>
          </a:prstGeom>
          <a:noFill/>
        </p:spPr>
        <p:txBody>
          <a:bodyPr wrap="square">
            <a:spAutoFit/>
          </a:bodyPr>
          <a:lstStyle/>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Other analyses. At this point, it may be worth checking if there are distinct segments of consumers who might  prefer the proposed new product. To do this type of segmentation, the students need to create a new data file containing the part worth data with the discrimination data Such an analysis reveals that a four-segment solution makes the most sense in terms of identifying distinct groups of consumers with different needs:</a:t>
            </a:r>
          </a:p>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Segment 2 could potentially be an attractive segment to target given its stronger preference for Japanese full-bodied beer. Segment 4 could also be potentially attractive. Unfortunately, there is not sufficient discrimination among the profile variables to target this segment (the only significant difference is that segment 2 consists of consumers with more education, and perhaps more income). However, overall, there is better discrimination here than with the needs-based segmentation using generic needs that we had outlined earlier.</a:t>
            </a:r>
          </a:p>
        </p:txBody>
      </p:sp>
    </p:spTree>
    <p:extLst>
      <p:ext uri="{BB962C8B-B14F-4D97-AF65-F5344CB8AC3E}">
        <p14:creationId xmlns:p14="http://schemas.microsoft.com/office/powerpoint/2010/main" val="111021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7988300" cy="9753600"/>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dirty="0"/>
          </a:p>
        </p:txBody>
      </p:sp>
      <p:sp>
        <p:nvSpPr>
          <p:cNvPr id="5" name="object 5"/>
          <p:cNvSpPr txBox="1"/>
          <p:nvPr/>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dirty="0">
                <a:solidFill>
                  <a:srgbClr val="F0F1F1"/>
                </a:solidFill>
                <a:latin typeface="Antenna Bold"/>
                <a:cs typeface="Antenna Bold"/>
              </a:rPr>
              <a:t>M</a:t>
            </a:r>
            <a:r>
              <a:rPr sz="8250" b="1" dirty="0">
                <a:solidFill>
                  <a:srgbClr val="18CDE2"/>
                </a:solidFill>
                <a:latin typeface="Antenna Bold"/>
                <a:cs typeface="Antenna Bold"/>
              </a:rPr>
              <a:t>IA</a:t>
            </a:r>
            <a:r>
              <a:rPr sz="8250" b="1" dirty="0">
                <a:solidFill>
                  <a:srgbClr val="F0F1F1"/>
                </a:solidFill>
                <a:latin typeface="Antenna Bold"/>
                <a:cs typeface="Antenna Bold"/>
              </a:rPr>
              <a:t>D</a:t>
            </a:r>
            <a:endParaRPr sz="8250" dirty="0">
              <a:latin typeface="Antenna Bold"/>
              <a:cs typeface="Antenna Bold"/>
            </a:endParaRPr>
          </a:p>
        </p:txBody>
      </p:sp>
      <p:sp>
        <p:nvSpPr>
          <p:cNvPr id="6" name="object 6"/>
          <p:cNvSpPr txBox="1"/>
          <p:nvPr/>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dirty="0">
                <a:solidFill>
                  <a:srgbClr val="FFFFFF"/>
                </a:solidFill>
                <a:latin typeface="Antenna Regular"/>
                <a:cs typeface="Antenna Regular"/>
              </a:rPr>
              <a:t>Maestría</a:t>
            </a:r>
            <a:endParaRPr sz="1050" dirty="0">
              <a:latin typeface="Antenna Regular"/>
              <a:cs typeface="Antenna Regular"/>
            </a:endParaRPr>
          </a:p>
          <a:p>
            <a:pPr marL="12700" marR="5080">
              <a:lnSpc>
                <a:spcPct val="135400"/>
              </a:lnSpc>
            </a:pPr>
            <a:r>
              <a:rPr sz="1050" spc="20" dirty="0">
                <a:solidFill>
                  <a:srgbClr val="FFFFFF"/>
                </a:solidFill>
                <a:latin typeface="Antenna Regular"/>
                <a:cs typeface="Antenna Regular"/>
              </a:rPr>
              <a:t>en </a:t>
            </a:r>
            <a:r>
              <a:rPr sz="1050" spc="10" dirty="0">
                <a:solidFill>
                  <a:srgbClr val="FFFFFF"/>
                </a:solidFill>
                <a:latin typeface="Antenna Regular"/>
                <a:cs typeface="Antenna Regular"/>
              </a:rPr>
              <a:t>Inteligencia  Analítica </a:t>
            </a:r>
            <a:r>
              <a:rPr sz="1050" spc="20" dirty="0">
                <a:solidFill>
                  <a:srgbClr val="FFFFFF"/>
                </a:solidFill>
                <a:latin typeface="Antenna Regular"/>
                <a:cs typeface="Antenna Regular"/>
              </a:rPr>
              <a:t>de</a:t>
            </a:r>
            <a:r>
              <a:rPr sz="1050" spc="-50" dirty="0">
                <a:solidFill>
                  <a:srgbClr val="FFFFFF"/>
                </a:solidFill>
                <a:latin typeface="Antenna Regular"/>
                <a:cs typeface="Antenna Regular"/>
              </a:rPr>
              <a:t> </a:t>
            </a:r>
            <a:r>
              <a:rPr sz="1050" spc="5" dirty="0">
                <a:solidFill>
                  <a:srgbClr val="FFFFFF"/>
                </a:solidFill>
                <a:latin typeface="Antenna Regular"/>
                <a:cs typeface="Antenna Regular"/>
              </a:rPr>
              <a:t>Datos</a:t>
            </a:r>
            <a:endParaRPr sz="1050" dirty="0">
              <a:latin typeface="Antenna Regular"/>
              <a:cs typeface="Antenna Regular"/>
            </a:endParaRPr>
          </a:p>
        </p:txBody>
      </p:sp>
      <p:sp>
        <p:nvSpPr>
          <p:cNvPr id="7" name="object 7"/>
          <p:cNvSpPr/>
          <p:nvPr/>
        </p:nvSpPr>
        <p:spPr>
          <a:xfrm>
            <a:off x="4004868" y="3601885"/>
            <a:ext cx="1915934" cy="2043379"/>
          </a:xfrm>
          <a:prstGeom prst="rect">
            <a:avLst/>
          </a:prstGeom>
          <a:blipFill>
            <a:blip r:embed="rId3" cstate="print"/>
            <a:stretch>
              <a:fillRect/>
            </a:stretch>
          </a:blipFill>
        </p:spPr>
        <p:txBody>
          <a:bodyPr wrap="square" lIns="0" tIns="0" rIns="0" bIns="0" rtlCol="0"/>
          <a:lstStyle/>
          <a:p>
            <a:endParaRPr dirty="0"/>
          </a:p>
        </p:txBody>
      </p:sp>
      <p:sp>
        <p:nvSpPr>
          <p:cNvPr id="8" name="object 8"/>
          <p:cNvSpPr txBox="1"/>
          <p:nvPr/>
        </p:nvSpPr>
        <p:spPr>
          <a:xfrm>
            <a:off x="8694288" y="4419600"/>
            <a:ext cx="7965944" cy="1366400"/>
          </a:xfrm>
          <a:prstGeom prst="rect">
            <a:avLst/>
          </a:prstGeom>
        </p:spPr>
        <p:txBody>
          <a:bodyPr vert="horz" wrap="square" lIns="0" tIns="12065" rIns="0" bIns="0" rtlCol="0">
            <a:spAutoFit/>
          </a:bodyPr>
          <a:lstStyle/>
          <a:p>
            <a:pPr marL="12700" marR="5080" algn="ctr">
              <a:lnSpc>
                <a:spcPct val="100200"/>
              </a:lnSpc>
              <a:spcBef>
                <a:spcPts val="95"/>
              </a:spcBef>
            </a:pPr>
            <a:r>
              <a:rPr lang="en-US" sz="4400" dirty="0">
                <a:latin typeface="Antenna Bold"/>
                <a:cs typeface="Antenna Bold"/>
              </a:rPr>
              <a:t>Kirin USA, Inc.: Ichiban </a:t>
            </a:r>
            <a:r>
              <a:rPr lang="en-US" sz="4400" dirty="0" err="1">
                <a:latin typeface="Antenna Bold"/>
                <a:cs typeface="Antenna Bold"/>
              </a:rPr>
              <a:t>Shibori</a:t>
            </a:r>
            <a:r>
              <a:rPr lang="en-US" sz="4400" dirty="0">
                <a:latin typeface="Antenna Bold"/>
                <a:cs typeface="Antenna Bold"/>
              </a:rPr>
              <a:t> </a:t>
            </a:r>
          </a:p>
        </p:txBody>
      </p:sp>
      <p:sp>
        <p:nvSpPr>
          <p:cNvPr id="10" name="object 10"/>
          <p:cNvSpPr/>
          <p:nvPr/>
        </p:nvSpPr>
        <p:spPr>
          <a:xfrm>
            <a:off x="8940477" y="9102333"/>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dirty="0"/>
          </a:p>
        </p:txBody>
      </p:sp>
      <p:sp>
        <p:nvSpPr>
          <p:cNvPr id="11" name="object 11"/>
          <p:cNvSpPr/>
          <p:nvPr/>
        </p:nvSpPr>
        <p:spPr>
          <a:xfrm>
            <a:off x="8940482" y="9102333"/>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dirty="0"/>
          </a:p>
        </p:txBody>
      </p:sp>
      <p:sp>
        <p:nvSpPr>
          <p:cNvPr id="12" name="object 12"/>
          <p:cNvSpPr/>
          <p:nvPr/>
        </p:nvSpPr>
        <p:spPr>
          <a:xfrm>
            <a:off x="15091717" y="8814241"/>
            <a:ext cx="424815" cy="501015"/>
          </a:xfrm>
          <a:custGeom>
            <a:avLst/>
            <a:gdLst/>
            <a:ahLst/>
            <a:cxnLst/>
            <a:rect l="l" t="t" r="r" b="b"/>
            <a:pathLst>
              <a:path w="424815" h="501015">
                <a:moveTo>
                  <a:pt x="209816" y="0"/>
                </a:moveTo>
                <a:lnTo>
                  <a:pt x="152653" y="371"/>
                </a:lnTo>
                <a:lnTo>
                  <a:pt x="111742" y="2974"/>
                </a:lnTo>
                <a:lnTo>
                  <a:pt x="67414" y="10040"/>
                </a:lnTo>
                <a:lnTo>
                  <a:pt x="0" y="23799"/>
                </a:lnTo>
                <a:lnTo>
                  <a:pt x="0" y="390270"/>
                </a:lnTo>
                <a:lnTo>
                  <a:pt x="16587" y="432638"/>
                </a:lnTo>
                <a:lnTo>
                  <a:pt x="50553" y="456903"/>
                </a:lnTo>
                <a:lnTo>
                  <a:pt x="90109" y="477005"/>
                </a:lnTo>
                <a:lnTo>
                  <a:pt x="144034" y="493888"/>
                </a:lnTo>
                <a:lnTo>
                  <a:pt x="212534" y="500976"/>
                </a:lnTo>
                <a:lnTo>
                  <a:pt x="285109" y="493067"/>
                </a:lnTo>
                <a:lnTo>
                  <a:pt x="341074" y="474876"/>
                </a:lnTo>
                <a:lnTo>
                  <a:pt x="379623" y="454712"/>
                </a:lnTo>
                <a:lnTo>
                  <a:pt x="414793" y="425015"/>
                </a:lnTo>
                <a:lnTo>
                  <a:pt x="424751" y="390270"/>
                </a:lnTo>
                <a:lnTo>
                  <a:pt x="424751" y="23799"/>
                </a:lnTo>
                <a:lnTo>
                  <a:pt x="404637" y="20081"/>
                </a:lnTo>
                <a:lnTo>
                  <a:pt x="353202" y="11899"/>
                </a:lnTo>
                <a:lnTo>
                  <a:pt x="283808" y="3718"/>
                </a:lnTo>
                <a:lnTo>
                  <a:pt x="209816" y="0"/>
                </a:lnTo>
                <a:close/>
              </a:path>
            </a:pathLst>
          </a:custGeom>
          <a:solidFill>
            <a:srgbClr val="FFEA00"/>
          </a:solidFill>
        </p:spPr>
        <p:txBody>
          <a:bodyPr wrap="square" lIns="0" tIns="0" rIns="0" bIns="0" rtlCol="0"/>
          <a:lstStyle/>
          <a:p>
            <a:endParaRPr dirty="0"/>
          </a:p>
        </p:txBody>
      </p:sp>
      <p:sp>
        <p:nvSpPr>
          <p:cNvPr id="13" name="object 13"/>
          <p:cNvSpPr/>
          <p:nvPr/>
        </p:nvSpPr>
        <p:spPr>
          <a:xfrm>
            <a:off x="15091720" y="8813794"/>
            <a:ext cx="424815" cy="501650"/>
          </a:xfrm>
          <a:custGeom>
            <a:avLst/>
            <a:gdLst/>
            <a:ahLst/>
            <a:cxnLst/>
            <a:rect l="l" t="t" r="r" b="b"/>
            <a:pathLst>
              <a:path w="424815" h="501650">
                <a:moveTo>
                  <a:pt x="224485" y="70637"/>
                </a:moveTo>
                <a:lnTo>
                  <a:pt x="206870" y="70637"/>
                </a:lnTo>
                <a:lnTo>
                  <a:pt x="212801" y="109899"/>
                </a:lnTo>
                <a:lnTo>
                  <a:pt x="216014" y="131457"/>
                </a:lnTo>
                <a:lnTo>
                  <a:pt x="218751" y="145809"/>
                </a:lnTo>
                <a:lnTo>
                  <a:pt x="222113" y="159643"/>
                </a:lnTo>
                <a:lnTo>
                  <a:pt x="225451" y="173675"/>
                </a:lnTo>
                <a:lnTo>
                  <a:pt x="231524" y="214950"/>
                </a:lnTo>
                <a:lnTo>
                  <a:pt x="236557" y="262924"/>
                </a:lnTo>
                <a:lnTo>
                  <a:pt x="239315" y="319749"/>
                </a:lnTo>
                <a:lnTo>
                  <a:pt x="241544" y="364347"/>
                </a:lnTo>
                <a:lnTo>
                  <a:pt x="243483" y="401500"/>
                </a:lnTo>
                <a:lnTo>
                  <a:pt x="244233" y="417258"/>
                </a:lnTo>
                <a:lnTo>
                  <a:pt x="239801" y="430568"/>
                </a:lnTo>
                <a:lnTo>
                  <a:pt x="237362" y="434492"/>
                </a:lnTo>
                <a:lnTo>
                  <a:pt x="234530" y="440169"/>
                </a:lnTo>
                <a:lnTo>
                  <a:pt x="228305" y="448651"/>
                </a:lnTo>
                <a:lnTo>
                  <a:pt x="222164" y="453540"/>
                </a:lnTo>
                <a:lnTo>
                  <a:pt x="217303" y="459209"/>
                </a:lnTo>
                <a:lnTo>
                  <a:pt x="214922" y="470027"/>
                </a:lnTo>
                <a:lnTo>
                  <a:pt x="214456" y="480163"/>
                </a:lnTo>
                <a:lnTo>
                  <a:pt x="214364" y="488775"/>
                </a:lnTo>
                <a:lnTo>
                  <a:pt x="214991" y="494347"/>
                </a:lnTo>
                <a:lnTo>
                  <a:pt x="216407" y="501294"/>
                </a:lnTo>
                <a:lnTo>
                  <a:pt x="231817" y="500892"/>
                </a:lnTo>
                <a:lnTo>
                  <a:pt x="265710" y="496616"/>
                </a:lnTo>
                <a:lnTo>
                  <a:pt x="263191" y="496616"/>
                </a:lnTo>
                <a:lnTo>
                  <a:pt x="247865" y="495461"/>
                </a:lnTo>
                <a:lnTo>
                  <a:pt x="236804" y="482015"/>
                </a:lnTo>
                <a:lnTo>
                  <a:pt x="234467" y="476288"/>
                </a:lnTo>
                <a:lnTo>
                  <a:pt x="236105" y="476288"/>
                </a:lnTo>
                <a:lnTo>
                  <a:pt x="236105" y="466572"/>
                </a:lnTo>
                <a:lnTo>
                  <a:pt x="257594" y="428828"/>
                </a:lnTo>
                <a:lnTo>
                  <a:pt x="262953" y="423405"/>
                </a:lnTo>
                <a:lnTo>
                  <a:pt x="263471" y="419964"/>
                </a:lnTo>
                <a:lnTo>
                  <a:pt x="264833" y="412178"/>
                </a:lnTo>
                <a:lnTo>
                  <a:pt x="268583" y="382626"/>
                </a:lnTo>
                <a:lnTo>
                  <a:pt x="270611" y="345105"/>
                </a:lnTo>
                <a:lnTo>
                  <a:pt x="270830" y="308681"/>
                </a:lnTo>
                <a:lnTo>
                  <a:pt x="269151" y="282422"/>
                </a:lnTo>
                <a:lnTo>
                  <a:pt x="267334" y="271424"/>
                </a:lnTo>
                <a:lnTo>
                  <a:pt x="263698" y="250086"/>
                </a:lnTo>
                <a:lnTo>
                  <a:pt x="258758" y="220859"/>
                </a:lnTo>
                <a:lnTo>
                  <a:pt x="253034" y="186194"/>
                </a:lnTo>
                <a:lnTo>
                  <a:pt x="247039" y="154776"/>
                </a:lnTo>
                <a:lnTo>
                  <a:pt x="241153" y="132041"/>
                </a:lnTo>
                <a:lnTo>
                  <a:pt x="234782" y="109774"/>
                </a:lnTo>
                <a:lnTo>
                  <a:pt x="227329" y="79756"/>
                </a:lnTo>
                <a:lnTo>
                  <a:pt x="224485" y="70637"/>
                </a:lnTo>
                <a:close/>
              </a:path>
              <a:path w="424815" h="501650">
                <a:moveTo>
                  <a:pt x="410411" y="20358"/>
                </a:moveTo>
                <a:lnTo>
                  <a:pt x="211226" y="20358"/>
                </a:lnTo>
                <a:lnTo>
                  <a:pt x="254720" y="20856"/>
                </a:lnTo>
                <a:lnTo>
                  <a:pt x="286619" y="24347"/>
                </a:lnTo>
                <a:lnTo>
                  <a:pt x="322586" y="33822"/>
                </a:lnTo>
                <a:lnTo>
                  <a:pt x="378282" y="52273"/>
                </a:lnTo>
                <a:lnTo>
                  <a:pt x="378250" y="401500"/>
                </a:lnTo>
                <a:lnTo>
                  <a:pt x="365734" y="440536"/>
                </a:lnTo>
                <a:lnTo>
                  <a:pt x="348538" y="450075"/>
                </a:lnTo>
                <a:lnTo>
                  <a:pt x="293257" y="482485"/>
                </a:lnTo>
                <a:lnTo>
                  <a:pt x="263191" y="496616"/>
                </a:lnTo>
                <a:lnTo>
                  <a:pt x="265710" y="496616"/>
                </a:lnTo>
                <a:lnTo>
                  <a:pt x="328857" y="480163"/>
                </a:lnTo>
                <a:lnTo>
                  <a:pt x="393001" y="448157"/>
                </a:lnTo>
                <a:lnTo>
                  <a:pt x="419790" y="419964"/>
                </a:lnTo>
                <a:lnTo>
                  <a:pt x="424751" y="398564"/>
                </a:lnTo>
                <a:lnTo>
                  <a:pt x="424751" y="22783"/>
                </a:lnTo>
                <a:lnTo>
                  <a:pt x="410411" y="20358"/>
                </a:lnTo>
                <a:close/>
              </a:path>
              <a:path w="424815" h="501650">
                <a:moveTo>
                  <a:pt x="236105" y="476288"/>
                </a:moveTo>
                <a:lnTo>
                  <a:pt x="234467" y="476288"/>
                </a:lnTo>
                <a:lnTo>
                  <a:pt x="236105" y="476465"/>
                </a:lnTo>
                <a:lnTo>
                  <a:pt x="236105" y="476288"/>
                </a:lnTo>
                <a:close/>
              </a:path>
              <a:path w="424815" h="501650">
                <a:moveTo>
                  <a:pt x="211277" y="0"/>
                </a:moveTo>
                <a:lnTo>
                  <a:pt x="158741" y="355"/>
                </a:lnTo>
                <a:lnTo>
                  <a:pt x="119221" y="2847"/>
                </a:lnTo>
                <a:lnTo>
                  <a:pt x="72909" y="9611"/>
                </a:lnTo>
                <a:lnTo>
                  <a:pt x="0" y="22783"/>
                </a:lnTo>
                <a:lnTo>
                  <a:pt x="90" y="400113"/>
                </a:lnTo>
                <a:lnTo>
                  <a:pt x="1266" y="426079"/>
                </a:lnTo>
                <a:lnTo>
                  <a:pt x="10133" y="443249"/>
                </a:lnTo>
                <a:lnTo>
                  <a:pt x="34198" y="456694"/>
                </a:lnTo>
                <a:lnTo>
                  <a:pt x="81064" y="473481"/>
                </a:lnTo>
                <a:lnTo>
                  <a:pt x="62980" y="459010"/>
                </a:lnTo>
                <a:lnTo>
                  <a:pt x="52878" y="438886"/>
                </a:lnTo>
                <a:lnTo>
                  <a:pt x="48479" y="417258"/>
                </a:lnTo>
                <a:lnTo>
                  <a:pt x="47603" y="400113"/>
                </a:lnTo>
                <a:lnTo>
                  <a:pt x="47523" y="52209"/>
                </a:lnTo>
                <a:lnTo>
                  <a:pt x="62881" y="47232"/>
                </a:lnTo>
                <a:lnTo>
                  <a:pt x="102119" y="36283"/>
                </a:lnTo>
                <a:lnTo>
                  <a:pt x="154985" y="25334"/>
                </a:lnTo>
                <a:lnTo>
                  <a:pt x="211226" y="20358"/>
                </a:lnTo>
                <a:lnTo>
                  <a:pt x="410411" y="20358"/>
                </a:lnTo>
                <a:lnTo>
                  <a:pt x="403706" y="19223"/>
                </a:lnTo>
                <a:lnTo>
                  <a:pt x="350842" y="11391"/>
                </a:lnTo>
                <a:lnTo>
                  <a:pt x="281563" y="3559"/>
                </a:lnTo>
                <a:lnTo>
                  <a:pt x="211277" y="0"/>
                </a:lnTo>
                <a:close/>
              </a:path>
              <a:path w="424815" h="501650">
                <a:moveTo>
                  <a:pt x="204279" y="34544"/>
                </a:moveTo>
                <a:lnTo>
                  <a:pt x="187947" y="72694"/>
                </a:lnTo>
                <a:lnTo>
                  <a:pt x="181075" y="110965"/>
                </a:lnTo>
                <a:lnTo>
                  <a:pt x="175788" y="161617"/>
                </a:lnTo>
                <a:lnTo>
                  <a:pt x="172282" y="226806"/>
                </a:lnTo>
                <a:lnTo>
                  <a:pt x="170865" y="252710"/>
                </a:lnTo>
                <a:lnTo>
                  <a:pt x="168515" y="289998"/>
                </a:lnTo>
                <a:lnTo>
                  <a:pt x="164363" y="353250"/>
                </a:lnTo>
                <a:lnTo>
                  <a:pt x="164655" y="363982"/>
                </a:lnTo>
                <a:lnTo>
                  <a:pt x="167398" y="355498"/>
                </a:lnTo>
                <a:lnTo>
                  <a:pt x="170408" y="335557"/>
                </a:lnTo>
                <a:lnTo>
                  <a:pt x="175609" y="294247"/>
                </a:lnTo>
                <a:lnTo>
                  <a:pt x="181371" y="246768"/>
                </a:lnTo>
                <a:lnTo>
                  <a:pt x="186067" y="208318"/>
                </a:lnTo>
                <a:lnTo>
                  <a:pt x="191398" y="166219"/>
                </a:lnTo>
                <a:lnTo>
                  <a:pt x="197002" y="124547"/>
                </a:lnTo>
                <a:lnTo>
                  <a:pt x="203962" y="81822"/>
                </a:lnTo>
                <a:lnTo>
                  <a:pt x="206870" y="70637"/>
                </a:lnTo>
                <a:lnTo>
                  <a:pt x="224485" y="70637"/>
                </a:lnTo>
                <a:lnTo>
                  <a:pt x="222246" y="63458"/>
                </a:lnTo>
                <a:lnTo>
                  <a:pt x="215471" y="48758"/>
                </a:lnTo>
                <a:lnTo>
                  <a:pt x="208863" y="38254"/>
                </a:lnTo>
                <a:lnTo>
                  <a:pt x="204279" y="34544"/>
                </a:lnTo>
                <a:close/>
              </a:path>
            </a:pathLst>
          </a:custGeom>
          <a:solidFill>
            <a:srgbClr val="1D1D1B"/>
          </a:solidFill>
        </p:spPr>
        <p:txBody>
          <a:bodyPr wrap="square" lIns="0" tIns="0" rIns="0" bIns="0" rtlCol="0"/>
          <a:lstStyle/>
          <a:p>
            <a:endParaRPr dirty="0"/>
          </a:p>
        </p:txBody>
      </p:sp>
      <p:sp>
        <p:nvSpPr>
          <p:cNvPr id="14" name="object 14"/>
          <p:cNvSpPr/>
          <p:nvPr/>
        </p:nvSpPr>
        <p:spPr>
          <a:xfrm>
            <a:off x="16579239" y="8837128"/>
            <a:ext cx="81457" cy="141350"/>
          </a:xfrm>
          <a:prstGeom prst="rect">
            <a:avLst/>
          </a:prstGeom>
          <a:blipFill>
            <a:blip r:embed="rId4" cstate="print"/>
            <a:stretch>
              <a:fillRect/>
            </a:stretch>
          </a:blipFill>
        </p:spPr>
        <p:txBody>
          <a:bodyPr wrap="square" lIns="0" tIns="0" rIns="0" bIns="0" rtlCol="0"/>
          <a:lstStyle/>
          <a:p>
            <a:endParaRPr dirty="0"/>
          </a:p>
        </p:txBody>
      </p:sp>
      <p:sp>
        <p:nvSpPr>
          <p:cNvPr id="15" name="object 15"/>
          <p:cNvSpPr/>
          <p:nvPr/>
        </p:nvSpPr>
        <p:spPr>
          <a:xfrm>
            <a:off x="16681146" y="8874776"/>
            <a:ext cx="82803" cy="103708"/>
          </a:xfrm>
          <a:prstGeom prst="rect">
            <a:avLst/>
          </a:prstGeom>
          <a:blipFill>
            <a:blip r:embed="rId5" cstate="print"/>
            <a:stretch>
              <a:fillRect/>
            </a:stretch>
          </a:blipFill>
        </p:spPr>
        <p:txBody>
          <a:bodyPr wrap="square" lIns="0" tIns="0" rIns="0" bIns="0" rtlCol="0"/>
          <a:lstStyle/>
          <a:p>
            <a:endParaRPr dirty="0"/>
          </a:p>
        </p:txBody>
      </p:sp>
      <p:sp>
        <p:nvSpPr>
          <p:cNvPr id="16" name="object 16"/>
          <p:cNvSpPr/>
          <p:nvPr/>
        </p:nvSpPr>
        <p:spPr>
          <a:xfrm>
            <a:off x="15589696" y="8837129"/>
            <a:ext cx="1172752" cy="409225"/>
          </a:xfrm>
          <a:prstGeom prst="rect">
            <a:avLst/>
          </a:prstGeom>
          <a:blipFill>
            <a:blip r:embed="rId6" cstate="print"/>
            <a:stretch>
              <a:fillRect/>
            </a:stretch>
          </a:blipFill>
        </p:spPr>
        <p:txBody>
          <a:bodyPr wrap="square" lIns="0" tIns="0" rIns="0" bIns="0" rtlCol="0"/>
          <a:lstStyle/>
          <a:p>
            <a:endParaRPr dirty="0"/>
          </a:p>
        </p:txBody>
      </p:sp>
      <p:sp>
        <p:nvSpPr>
          <p:cNvPr id="17" name="object 17"/>
          <p:cNvSpPr/>
          <p:nvPr/>
        </p:nvSpPr>
        <p:spPr>
          <a:xfrm>
            <a:off x="16237563" y="9353293"/>
            <a:ext cx="59690" cy="104139"/>
          </a:xfrm>
          <a:custGeom>
            <a:avLst/>
            <a:gdLst/>
            <a:ahLst/>
            <a:cxnLst/>
            <a:rect l="l" t="t" r="r" b="b"/>
            <a:pathLst>
              <a:path w="59690" h="104140">
                <a:moveTo>
                  <a:pt x="47383" y="0"/>
                </a:moveTo>
                <a:lnTo>
                  <a:pt x="38811" y="0"/>
                </a:lnTo>
                <a:lnTo>
                  <a:pt x="29607" y="1054"/>
                </a:lnTo>
                <a:lnTo>
                  <a:pt x="2203" y="32773"/>
                </a:lnTo>
                <a:lnTo>
                  <a:pt x="0" y="51816"/>
                </a:lnTo>
                <a:lnTo>
                  <a:pt x="533" y="61945"/>
                </a:lnTo>
                <a:lnTo>
                  <a:pt x="21232" y="99442"/>
                </a:lnTo>
                <a:lnTo>
                  <a:pt x="38671" y="103619"/>
                </a:lnTo>
                <a:lnTo>
                  <a:pt x="47777" y="103619"/>
                </a:lnTo>
                <a:lnTo>
                  <a:pt x="54737" y="101752"/>
                </a:lnTo>
                <a:lnTo>
                  <a:pt x="59563" y="98005"/>
                </a:lnTo>
                <a:lnTo>
                  <a:pt x="56419" y="89433"/>
                </a:lnTo>
                <a:lnTo>
                  <a:pt x="34036" y="89433"/>
                </a:lnTo>
                <a:lnTo>
                  <a:pt x="27838" y="84975"/>
                </a:lnTo>
                <a:lnTo>
                  <a:pt x="23825" y="76047"/>
                </a:lnTo>
                <a:lnTo>
                  <a:pt x="20777" y="69354"/>
                </a:lnTo>
                <a:lnTo>
                  <a:pt x="19265" y="61226"/>
                </a:lnTo>
                <a:lnTo>
                  <a:pt x="19265" y="41681"/>
                </a:lnTo>
                <a:lnTo>
                  <a:pt x="20688" y="33439"/>
                </a:lnTo>
                <a:lnTo>
                  <a:pt x="23558" y="26911"/>
                </a:lnTo>
                <a:lnTo>
                  <a:pt x="27482" y="17818"/>
                </a:lnTo>
                <a:lnTo>
                  <a:pt x="33769" y="13258"/>
                </a:lnTo>
                <a:lnTo>
                  <a:pt x="56815" y="13258"/>
                </a:lnTo>
                <a:lnTo>
                  <a:pt x="59563" y="5626"/>
                </a:lnTo>
                <a:lnTo>
                  <a:pt x="54292" y="1879"/>
                </a:lnTo>
                <a:lnTo>
                  <a:pt x="47383" y="0"/>
                </a:lnTo>
                <a:close/>
              </a:path>
              <a:path w="59690" h="104140">
                <a:moveTo>
                  <a:pt x="55143" y="85953"/>
                </a:moveTo>
                <a:lnTo>
                  <a:pt x="51485" y="88277"/>
                </a:lnTo>
                <a:lnTo>
                  <a:pt x="47244" y="89433"/>
                </a:lnTo>
                <a:lnTo>
                  <a:pt x="56419" y="89433"/>
                </a:lnTo>
                <a:lnTo>
                  <a:pt x="55143" y="85953"/>
                </a:lnTo>
                <a:close/>
              </a:path>
              <a:path w="59690" h="104140">
                <a:moveTo>
                  <a:pt x="56815" y="13258"/>
                </a:moveTo>
                <a:lnTo>
                  <a:pt x="47244" y="13258"/>
                </a:lnTo>
                <a:lnTo>
                  <a:pt x="51625" y="14414"/>
                </a:lnTo>
                <a:lnTo>
                  <a:pt x="55562" y="16738"/>
                </a:lnTo>
                <a:lnTo>
                  <a:pt x="56815" y="13258"/>
                </a:lnTo>
                <a:close/>
              </a:path>
            </a:pathLst>
          </a:custGeom>
          <a:solidFill>
            <a:srgbClr val="1D1D1B"/>
          </a:solidFill>
        </p:spPr>
        <p:txBody>
          <a:bodyPr wrap="square" lIns="0" tIns="0" rIns="0" bIns="0" rtlCol="0"/>
          <a:lstStyle/>
          <a:p>
            <a:endParaRPr dirty="0"/>
          </a:p>
        </p:txBody>
      </p:sp>
      <p:sp>
        <p:nvSpPr>
          <p:cNvPr id="18" name="object 18"/>
          <p:cNvSpPr/>
          <p:nvPr/>
        </p:nvSpPr>
        <p:spPr>
          <a:xfrm>
            <a:off x="16304496" y="9381679"/>
            <a:ext cx="60325" cy="74930"/>
          </a:xfrm>
          <a:custGeom>
            <a:avLst/>
            <a:gdLst/>
            <a:ahLst/>
            <a:cxnLst/>
            <a:rect l="l" t="t" r="r" b="b"/>
            <a:pathLst>
              <a:path w="60325" h="74929">
                <a:moveTo>
                  <a:pt x="29984" y="0"/>
                </a:moveTo>
                <a:lnTo>
                  <a:pt x="424" y="29839"/>
                </a:lnTo>
                <a:lnTo>
                  <a:pt x="0" y="37490"/>
                </a:lnTo>
                <a:lnTo>
                  <a:pt x="424" y="45082"/>
                </a:lnTo>
                <a:lnTo>
                  <a:pt x="29984" y="74841"/>
                </a:lnTo>
                <a:lnTo>
                  <a:pt x="37154" y="74121"/>
                </a:lnTo>
                <a:lnTo>
                  <a:pt x="43403" y="71962"/>
                </a:lnTo>
                <a:lnTo>
                  <a:pt x="48731" y="68363"/>
                </a:lnTo>
                <a:lnTo>
                  <a:pt x="52903" y="63588"/>
                </a:lnTo>
                <a:lnTo>
                  <a:pt x="29984" y="63588"/>
                </a:lnTo>
                <a:lnTo>
                  <a:pt x="23945" y="61945"/>
                </a:lnTo>
                <a:lnTo>
                  <a:pt x="19635" y="57015"/>
                </a:lnTo>
                <a:lnTo>
                  <a:pt x="17052" y="48795"/>
                </a:lnTo>
                <a:lnTo>
                  <a:pt x="16192" y="37287"/>
                </a:lnTo>
                <a:lnTo>
                  <a:pt x="17052" y="25480"/>
                </a:lnTo>
                <a:lnTo>
                  <a:pt x="19635" y="17051"/>
                </a:lnTo>
                <a:lnTo>
                  <a:pt x="23945" y="11996"/>
                </a:lnTo>
                <a:lnTo>
                  <a:pt x="29984" y="10312"/>
                </a:lnTo>
                <a:lnTo>
                  <a:pt x="52094" y="10312"/>
                </a:lnTo>
                <a:lnTo>
                  <a:pt x="48783" y="6477"/>
                </a:lnTo>
                <a:lnTo>
                  <a:pt x="43475" y="2878"/>
                </a:lnTo>
                <a:lnTo>
                  <a:pt x="37209" y="719"/>
                </a:lnTo>
                <a:lnTo>
                  <a:pt x="29984" y="0"/>
                </a:lnTo>
                <a:close/>
              </a:path>
              <a:path w="60325" h="74929">
                <a:moveTo>
                  <a:pt x="52094" y="10312"/>
                </a:moveTo>
                <a:lnTo>
                  <a:pt x="29984" y="10312"/>
                </a:lnTo>
                <a:lnTo>
                  <a:pt x="36018" y="11996"/>
                </a:lnTo>
                <a:lnTo>
                  <a:pt x="40328" y="17051"/>
                </a:lnTo>
                <a:lnTo>
                  <a:pt x="42914" y="25480"/>
                </a:lnTo>
                <a:lnTo>
                  <a:pt x="43776" y="37287"/>
                </a:lnTo>
                <a:lnTo>
                  <a:pt x="42914" y="48795"/>
                </a:lnTo>
                <a:lnTo>
                  <a:pt x="40328" y="57015"/>
                </a:lnTo>
                <a:lnTo>
                  <a:pt x="36018" y="61945"/>
                </a:lnTo>
                <a:lnTo>
                  <a:pt x="29984" y="63588"/>
                </a:lnTo>
                <a:lnTo>
                  <a:pt x="52903" y="63588"/>
                </a:lnTo>
                <a:lnTo>
                  <a:pt x="59969" y="37490"/>
                </a:lnTo>
                <a:lnTo>
                  <a:pt x="59544" y="29839"/>
                </a:lnTo>
                <a:lnTo>
                  <a:pt x="58267" y="22961"/>
                </a:lnTo>
                <a:lnTo>
                  <a:pt x="56133" y="16855"/>
                </a:lnTo>
                <a:lnTo>
                  <a:pt x="53136" y="11518"/>
                </a:lnTo>
                <a:lnTo>
                  <a:pt x="52094" y="10312"/>
                </a:lnTo>
                <a:close/>
              </a:path>
            </a:pathLst>
          </a:custGeom>
          <a:solidFill>
            <a:srgbClr val="1D1D1B"/>
          </a:solidFill>
        </p:spPr>
        <p:txBody>
          <a:bodyPr wrap="square" lIns="0" tIns="0" rIns="0" bIns="0" rtlCol="0"/>
          <a:lstStyle/>
          <a:p>
            <a:endParaRPr dirty="0"/>
          </a:p>
        </p:txBody>
      </p:sp>
      <p:sp>
        <p:nvSpPr>
          <p:cNvPr id="19" name="object 19"/>
          <p:cNvSpPr/>
          <p:nvPr/>
        </p:nvSpPr>
        <p:spPr>
          <a:xfrm>
            <a:off x="16388105" y="9353829"/>
            <a:ext cx="0" cy="101600"/>
          </a:xfrm>
          <a:custGeom>
            <a:avLst/>
            <a:gdLst/>
            <a:ahLst/>
            <a:cxnLst/>
            <a:rect l="l" t="t" r="r" b="b"/>
            <a:pathLst>
              <a:path h="101600">
                <a:moveTo>
                  <a:pt x="0" y="0"/>
                </a:moveTo>
                <a:lnTo>
                  <a:pt x="0" y="101345"/>
                </a:lnTo>
              </a:path>
            </a:pathLst>
          </a:custGeom>
          <a:ln w="16459">
            <a:solidFill>
              <a:srgbClr val="1D1D1B"/>
            </a:solidFill>
          </a:ln>
        </p:spPr>
        <p:txBody>
          <a:bodyPr wrap="square" lIns="0" tIns="0" rIns="0" bIns="0" rtlCol="0"/>
          <a:lstStyle/>
          <a:p>
            <a:endParaRPr dirty="0"/>
          </a:p>
        </p:txBody>
      </p:sp>
      <p:sp>
        <p:nvSpPr>
          <p:cNvPr id="20" name="object 20"/>
          <p:cNvSpPr/>
          <p:nvPr/>
        </p:nvSpPr>
        <p:spPr>
          <a:xfrm>
            <a:off x="16411602" y="9381679"/>
            <a:ext cx="60325" cy="74930"/>
          </a:xfrm>
          <a:custGeom>
            <a:avLst/>
            <a:gdLst/>
            <a:ahLst/>
            <a:cxnLst/>
            <a:rect l="l" t="t" r="r" b="b"/>
            <a:pathLst>
              <a:path w="60325" h="74929">
                <a:moveTo>
                  <a:pt x="29971" y="0"/>
                </a:moveTo>
                <a:lnTo>
                  <a:pt x="426" y="29839"/>
                </a:lnTo>
                <a:lnTo>
                  <a:pt x="0" y="37490"/>
                </a:lnTo>
                <a:lnTo>
                  <a:pt x="426" y="45082"/>
                </a:lnTo>
                <a:lnTo>
                  <a:pt x="29971" y="74841"/>
                </a:lnTo>
                <a:lnTo>
                  <a:pt x="37152" y="74121"/>
                </a:lnTo>
                <a:lnTo>
                  <a:pt x="43403" y="71962"/>
                </a:lnTo>
                <a:lnTo>
                  <a:pt x="48733" y="68363"/>
                </a:lnTo>
                <a:lnTo>
                  <a:pt x="52915" y="63588"/>
                </a:lnTo>
                <a:lnTo>
                  <a:pt x="29971" y="63588"/>
                </a:lnTo>
                <a:lnTo>
                  <a:pt x="23945" y="61945"/>
                </a:lnTo>
                <a:lnTo>
                  <a:pt x="19638" y="57015"/>
                </a:lnTo>
                <a:lnTo>
                  <a:pt x="17054" y="48795"/>
                </a:lnTo>
                <a:lnTo>
                  <a:pt x="16192" y="37287"/>
                </a:lnTo>
                <a:lnTo>
                  <a:pt x="17054" y="25480"/>
                </a:lnTo>
                <a:lnTo>
                  <a:pt x="19638" y="17051"/>
                </a:lnTo>
                <a:lnTo>
                  <a:pt x="23945" y="11996"/>
                </a:lnTo>
                <a:lnTo>
                  <a:pt x="29971" y="10312"/>
                </a:lnTo>
                <a:lnTo>
                  <a:pt x="52104" y="10312"/>
                </a:lnTo>
                <a:lnTo>
                  <a:pt x="48781" y="6477"/>
                </a:lnTo>
                <a:lnTo>
                  <a:pt x="43465" y="2878"/>
                </a:lnTo>
                <a:lnTo>
                  <a:pt x="37197" y="719"/>
                </a:lnTo>
                <a:lnTo>
                  <a:pt x="29971" y="0"/>
                </a:lnTo>
                <a:close/>
              </a:path>
              <a:path w="60325" h="74929">
                <a:moveTo>
                  <a:pt x="52104" y="10312"/>
                </a:moveTo>
                <a:lnTo>
                  <a:pt x="29971" y="10312"/>
                </a:lnTo>
                <a:lnTo>
                  <a:pt x="36013" y="11996"/>
                </a:lnTo>
                <a:lnTo>
                  <a:pt x="40327" y="17051"/>
                </a:lnTo>
                <a:lnTo>
                  <a:pt x="42914" y="25480"/>
                </a:lnTo>
                <a:lnTo>
                  <a:pt x="43776" y="37287"/>
                </a:lnTo>
                <a:lnTo>
                  <a:pt x="42914" y="48795"/>
                </a:lnTo>
                <a:lnTo>
                  <a:pt x="40327" y="57015"/>
                </a:lnTo>
                <a:lnTo>
                  <a:pt x="36013" y="61945"/>
                </a:lnTo>
                <a:lnTo>
                  <a:pt x="29971" y="63588"/>
                </a:lnTo>
                <a:lnTo>
                  <a:pt x="52915" y="63588"/>
                </a:lnTo>
                <a:lnTo>
                  <a:pt x="59969" y="37490"/>
                </a:lnTo>
                <a:lnTo>
                  <a:pt x="59544" y="29839"/>
                </a:lnTo>
                <a:lnTo>
                  <a:pt x="58269" y="22961"/>
                </a:lnTo>
                <a:lnTo>
                  <a:pt x="56138" y="16855"/>
                </a:lnTo>
                <a:lnTo>
                  <a:pt x="53149" y="11518"/>
                </a:lnTo>
                <a:lnTo>
                  <a:pt x="52104" y="10312"/>
                </a:lnTo>
                <a:close/>
              </a:path>
            </a:pathLst>
          </a:custGeom>
          <a:solidFill>
            <a:srgbClr val="1D1D1B"/>
          </a:solidFill>
        </p:spPr>
        <p:txBody>
          <a:bodyPr wrap="square" lIns="0" tIns="0" rIns="0" bIns="0" rtlCol="0"/>
          <a:lstStyle/>
          <a:p>
            <a:endParaRPr dirty="0"/>
          </a:p>
        </p:txBody>
      </p:sp>
      <p:sp>
        <p:nvSpPr>
          <p:cNvPr id="21" name="object 21"/>
          <p:cNvSpPr/>
          <p:nvPr/>
        </p:nvSpPr>
        <p:spPr>
          <a:xfrm>
            <a:off x="16486309" y="9381673"/>
            <a:ext cx="97790" cy="73660"/>
          </a:xfrm>
          <a:custGeom>
            <a:avLst/>
            <a:gdLst/>
            <a:ahLst/>
            <a:cxnLst/>
            <a:rect l="l" t="t" r="r" b="b"/>
            <a:pathLst>
              <a:path w="97790" h="73659">
                <a:moveTo>
                  <a:pt x="37210" y="0"/>
                </a:moveTo>
                <a:lnTo>
                  <a:pt x="27038" y="0"/>
                </a:lnTo>
                <a:lnTo>
                  <a:pt x="19272" y="328"/>
                </a:lnTo>
                <a:lnTo>
                  <a:pt x="12180" y="1311"/>
                </a:lnTo>
                <a:lnTo>
                  <a:pt x="5758" y="2946"/>
                </a:lnTo>
                <a:lnTo>
                  <a:pt x="0" y="5232"/>
                </a:lnTo>
                <a:lnTo>
                  <a:pt x="0" y="73507"/>
                </a:lnTo>
                <a:lnTo>
                  <a:pt x="16332" y="73507"/>
                </a:lnTo>
                <a:lnTo>
                  <a:pt x="16332" y="12446"/>
                </a:lnTo>
                <a:lnTo>
                  <a:pt x="19532" y="11112"/>
                </a:lnTo>
                <a:lnTo>
                  <a:pt x="23113" y="10452"/>
                </a:lnTo>
                <a:lnTo>
                  <a:pt x="95478" y="10452"/>
                </a:lnTo>
                <a:lnTo>
                  <a:pt x="95110" y="9601"/>
                </a:lnTo>
                <a:lnTo>
                  <a:pt x="93033" y="7899"/>
                </a:lnTo>
                <a:lnTo>
                  <a:pt x="49542" y="7899"/>
                </a:lnTo>
                <a:lnTo>
                  <a:pt x="44716" y="2641"/>
                </a:lnTo>
                <a:lnTo>
                  <a:pt x="37210" y="0"/>
                </a:lnTo>
                <a:close/>
              </a:path>
              <a:path w="97790" h="73659">
                <a:moveTo>
                  <a:pt x="64223" y="10452"/>
                </a:moveTo>
                <a:lnTo>
                  <a:pt x="36055" y="10452"/>
                </a:lnTo>
                <a:lnTo>
                  <a:pt x="40563" y="14274"/>
                </a:lnTo>
                <a:lnTo>
                  <a:pt x="40563" y="73507"/>
                </a:lnTo>
                <a:lnTo>
                  <a:pt x="56895" y="73507"/>
                </a:lnTo>
                <a:lnTo>
                  <a:pt x="56895" y="15405"/>
                </a:lnTo>
                <a:lnTo>
                  <a:pt x="60197" y="12103"/>
                </a:lnTo>
                <a:lnTo>
                  <a:pt x="64223" y="10452"/>
                </a:lnTo>
                <a:close/>
              </a:path>
              <a:path w="97790" h="73659">
                <a:moveTo>
                  <a:pt x="95478" y="10452"/>
                </a:moveTo>
                <a:lnTo>
                  <a:pt x="77076" y="10452"/>
                </a:lnTo>
                <a:lnTo>
                  <a:pt x="81022" y="14274"/>
                </a:lnTo>
                <a:lnTo>
                  <a:pt x="81127" y="73507"/>
                </a:lnTo>
                <a:lnTo>
                  <a:pt x="97459" y="73507"/>
                </a:lnTo>
                <a:lnTo>
                  <a:pt x="97459" y="15036"/>
                </a:lnTo>
                <a:lnTo>
                  <a:pt x="95478" y="10452"/>
                </a:lnTo>
                <a:close/>
              </a:path>
              <a:path w="97790" h="73659">
                <a:moveTo>
                  <a:pt x="79832" y="0"/>
                </a:moveTo>
                <a:lnTo>
                  <a:pt x="62966" y="0"/>
                </a:lnTo>
                <a:lnTo>
                  <a:pt x="55244" y="2641"/>
                </a:lnTo>
                <a:lnTo>
                  <a:pt x="49542" y="7899"/>
                </a:lnTo>
                <a:lnTo>
                  <a:pt x="93033" y="7899"/>
                </a:lnTo>
                <a:lnTo>
                  <a:pt x="85750" y="1930"/>
                </a:lnTo>
                <a:lnTo>
                  <a:pt x="79832" y="0"/>
                </a:lnTo>
                <a:close/>
              </a:path>
            </a:pathLst>
          </a:custGeom>
          <a:solidFill>
            <a:srgbClr val="1D1D1B"/>
          </a:solidFill>
        </p:spPr>
        <p:txBody>
          <a:bodyPr wrap="square" lIns="0" tIns="0" rIns="0" bIns="0" rtlCol="0"/>
          <a:lstStyle/>
          <a:p>
            <a:endParaRPr dirty="0"/>
          </a:p>
        </p:txBody>
      </p:sp>
      <p:sp>
        <p:nvSpPr>
          <p:cNvPr id="22" name="object 22"/>
          <p:cNvSpPr/>
          <p:nvPr/>
        </p:nvSpPr>
        <p:spPr>
          <a:xfrm>
            <a:off x="16601177" y="9353961"/>
            <a:ext cx="59055" cy="102870"/>
          </a:xfrm>
          <a:custGeom>
            <a:avLst/>
            <a:gdLst/>
            <a:ahLst/>
            <a:cxnLst/>
            <a:rect l="l" t="t" r="r" b="b"/>
            <a:pathLst>
              <a:path w="59055" h="102870">
                <a:moveTo>
                  <a:pt x="16205" y="0"/>
                </a:moveTo>
                <a:lnTo>
                  <a:pt x="0" y="0"/>
                </a:lnTo>
                <a:lnTo>
                  <a:pt x="0" y="97332"/>
                </a:lnTo>
                <a:lnTo>
                  <a:pt x="5346" y="100812"/>
                </a:lnTo>
                <a:lnTo>
                  <a:pt x="13296" y="102565"/>
                </a:lnTo>
                <a:lnTo>
                  <a:pt x="23825" y="102565"/>
                </a:lnTo>
                <a:lnTo>
                  <a:pt x="32011" y="101870"/>
                </a:lnTo>
                <a:lnTo>
                  <a:pt x="39158" y="99785"/>
                </a:lnTo>
                <a:lnTo>
                  <a:pt x="45265" y="96312"/>
                </a:lnTo>
                <a:lnTo>
                  <a:pt x="49085" y="92646"/>
                </a:lnTo>
                <a:lnTo>
                  <a:pt x="21196" y="92646"/>
                </a:lnTo>
                <a:lnTo>
                  <a:pt x="18440" y="92163"/>
                </a:lnTo>
                <a:lnTo>
                  <a:pt x="16205" y="91173"/>
                </a:lnTo>
                <a:lnTo>
                  <a:pt x="16205" y="39776"/>
                </a:lnTo>
                <a:lnTo>
                  <a:pt x="18783" y="38341"/>
                </a:lnTo>
                <a:lnTo>
                  <a:pt x="22047" y="37630"/>
                </a:lnTo>
                <a:lnTo>
                  <a:pt x="50984" y="37630"/>
                </a:lnTo>
                <a:lnTo>
                  <a:pt x="47002" y="31826"/>
                </a:lnTo>
                <a:lnTo>
                  <a:pt x="45515" y="31064"/>
                </a:lnTo>
                <a:lnTo>
                  <a:pt x="16205" y="31064"/>
                </a:lnTo>
                <a:lnTo>
                  <a:pt x="16205" y="0"/>
                </a:lnTo>
                <a:close/>
              </a:path>
              <a:path w="59055" h="102870">
                <a:moveTo>
                  <a:pt x="50984" y="37630"/>
                </a:moveTo>
                <a:lnTo>
                  <a:pt x="25958" y="37630"/>
                </a:lnTo>
                <a:lnTo>
                  <a:pt x="33226" y="39306"/>
                </a:lnTo>
                <a:lnTo>
                  <a:pt x="38417" y="44337"/>
                </a:lnTo>
                <a:lnTo>
                  <a:pt x="41532" y="52723"/>
                </a:lnTo>
                <a:lnTo>
                  <a:pt x="42570" y="64465"/>
                </a:lnTo>
                <a:lnTo>
                  <a:pt x="41439" y="76792"/>
                </a:lnTo>
                <a:lnTo>
                  <a:pt x="38049" y="85599"/>
                </a:lnTo>
                <a:lnTo>
                  <a:pt x="32401" y="90884"/>
                </a:lnTo>
                <a:lnTo>
                  <a:pt x="24498" y="92646"/>
                </a:lnTo>
                <a:lnTo>
                  <a:pt x="49085" y="92646"/>
                </a:lnTo>
                <a:lnTo>
                  <a:pt x="58762" y="53733"/>
                </a:lnTo>
                <a:lnTo>
                  <a:pt x="56553" y="45656"/>
                </a:lnTo>
                <a:lnTo>
                  <a:pt x="50984" y="37630"/>
                </a:lnTo>
                <a:close/>
              </a:path>
              <a:path w="59055" h="102870">
                <a:moveTo>
                  <a:pt x="39763" y="28117"/>
                </a:moveTo>
                <a:lnTo>
                  <a:pt x="25209" y="28117"/>
                </a:lnTo>
                <a:lnTo>
                  <a:pt x="20485" y="29095"/>
                </a:lnTo>
                <a:lnTo>
                  <a:pt x="16205" y="31064"/>
                </a:lnTo>
                <a:lnTo>
                  <a:pt x="45515" y="31064"/>
                </a:lnTo>
                <a:lnTo>
                  <a:pt x="39763" y="28117"/>
                </a:lnTo>
                <a:close/>
              </a:path>
            </a:pathLst>
          </a:custGeom>
          <a:solidFill>
            <a:srgbClr val="1D1D1B"/>
          </a:solidFill>
        </p:spPr>
        <p:txBody>
          <a:bodyPr wrap="square" lIns="0" tIns="0" rIns="0" bIns="0" rtlCol="0"/>
          <a:lstStyle/>
          <a:p>
            <a:endParaRPr dirty="0"/>
          </a:p>
        </p:txBody>
      </p:sp>
      <p:sp>
        <p:nvSpPr>
          <p:cNvPr id="23" name="object 23"/>
          <p:cNvSpPr/>
          <p:nvPr/>
        </p:nvSpPr>
        <p:spPr>
          <a:xfrm>
            <a:off x="16674400" y="9354363"/>
            <a:ext cx="18415" cy="100965"/>
          </a:xfrm>
          <a:custGeom>
            <a:avLst/>
            <a:gdLst/>
            <a:ahLst/>
            <a:cxnLst/>
            <a:rect l="l" t="t" r="r" b="b"/>
            <a:pathLst>
              <a:path w="18415" h="100965">
                <a:moveTo>
                  <a:pt x="17145" y="28651"/>
                </a:moveTo>
                <a:lnTo>
                  <a:pt x="685" y="28651"/>
                </a:lnTo>
                <a:lnTo>
                  <a:pt x="685" y="100812"/>
                </a:lnTo>
                <a:lnTo>
                  <a:pt x="17145" y="100812"/>
                </a:lnTo>
                <a:lnTo>
                  <a:pt x="17145" y="28651"/>
                </a:lnTo>
                <a:close/>
              </a:path>
              <a:path w="18415" h="100965">
                <a:moveTo>
                  <a:pt x="11391" y="0"/>
                </a:moveTo>
                <a:lnTo>
                  <a:pt x="6565" y="0"/>
                </a:lnTo>
                <a:lnTo>
                  <a:pt x="4470" y="774"/>
                </a:lnTo>
                <a:lnTo>
                  <a:pt x="901" y="3911"/>
                </a:lnTo>
                <a:lnTo>
                  <a:pt x="41" y="5765"/>
                </a:lnTo>
                <a:lnTo>
                  <a:pt x="0" y="10502"/>
                </a:lnTo>
                <a:lnTo>
                  <a:pt x="901" y="12420"/>
                </a:lnTo>
                <a:lnTo>
                  <a:pt x="4470" y="15443"/>
                </a:lnTo>
                <a:lnTo>
                  <a:pt x="6565" y="16205"/>
                </a:lnTo>
                <a:lnTo>
                  <a:pt x="11391" y="16205"/>
                </a:lnTo>
                <a:lnTo>
                  <a:pt x="13487" y="15443"/>
                </a:lnTo>
                <a:lnTo>
                  <a:pt x="17056" y="12420"/>
                </a:lnTo>
                <a:lnTo>
                  <a:pt x="17945" y="10502"/>
                </a:lnTo>
                <a:lnTo>
                  <a:pt x="17945" y="5765"/>
                </a:lnTo>
                <a:lnTo>
                  <a:pt x="17056" y="3797"/>
                </a:lnTo>
                <a:lnTo>
                  <a:pt x="13487" y="762"/>
                </a:lnTo>
                <a:lnTo>
                  <a:pt x="11391" y="0"/>
                </a:lnTo>
                <a:close/>
              </a:path>
            </a:pathLst>
          </a:custGeom>
          <a:solidFill>
            <a:srgbClr val="1D1D1B"/>
          </a:solidFill>
        </p:spPr>
        <p:txBody>
          <a:bodyPr wrap="square" lIns="0" tIns="0" rIns="0" bIns="0" rtlCol="0"/>
          <a:lstStyle/>
          <a:p>
            <a:endParaRPr dirty="0"/>
          </a:p>
        </p:txBody>
      </p:sp>
      <p:sp>
        <p:nvSpPr>
          <p:cNvPr id="24" name="object 24"/>
          <p:cNvSpPr/>
          <p:nvPr/>
        </p:nvSpPr>
        <p:spPr>
          <a:xfrm>
            <a:off x="16706129" y="9381679"/>
            <a:ext cx="55880" cy="74930"/>
          </a:xfrm>
          <a:custGeom>
            <a:avLst/>
            <a:gdLst/>
            <a:ahLst/>
            <a:cxnLst/>
            <a:rect l="l" t="t" r="r" b="b"/>
            <a:pathLst>
              <a:path w="55880" h="74929">
                <a:moveTo>
                  <a:pt x="51615" y="10439"/>
                </a:moveTo>
                <a:lnTo>
                  <a:pt x="35534" y="10439"/>
                </a:lnTo>
                <a:lnTo>
                  <a:pt x="40309" y="14414"/>
                </a:lnTo>
                <a:lnTo>
                  <a:pt x="40309" y="26238"/>
                </a:lnTo>
                <a:lnTo>
                  <a:pt x="0" y="43510"/>
                </a:lnTo>
                <a:lnTo>
                  <a:pt x="0" y="52882"/>
                </a:lnTo>
                <a:lnTo>
                  <a:pt x="1842" y="62491"/>
                </a:lnTo>
                <a:lnTo>
                  <a:pt x="7369" y="69353"/>
                </a:lnTo>
                <a:lnTo>
                  <a:pt x="16577" y="73469"/>
                </a:lnTo>
                <a:lnTo>
                  <a:pt x="29463" y="74841"/>
                </a:lnTo>
                <a:lnTo>
                  <a:pt x="37217" y="74514"/>
                </a:lnTo>
                <a:lnTo>
                  <a:pt x="44153" y="73536"/>
                </a:lnTo>
                <a:lnTo>
                  <a:pt x="50271" y="71905"/>
                </a:lnTo>
                <a:lnTo>
                  <a:pt x="55575" y="69621"/>
                </a:lnTo>
                <a:lnTo>
                  <a:pt x="55575" y="65735"/>
                </a:lnTo>
                <a:lnTo>
                  <a:pt x="20345" y="65735"/>
                </a:lnTo>
                <a:lnTo>
                  <a:pt x="15265" y="61277"/>
                </a:lnTo>
                <a:lnTo>
                  <a:pt x="15265" y="45745"/>
                </a:lnTo>
                <a:lnTo>
                  <a:pt x="17957" y="41008"/>
                </a:lnTo>
                <a:lnTo>
                  <a:pt x="26669" y="36372"/>
                </a:lnTo>
                <a:lnTo>
                  <a:pt x="32321" y="34988"/>
                </a:lnTo>
                <a:lnTo>
                  <a:pt x="40309" y="34010"/>
                </a:lnTo>
                <a:lnTo>
                  <a:pt x="55575" y="34010"/>
                </a:lnTo>
                <a:lnTo>
                  <a:pt x="55575" y="24904"/>
                </a:lnTo>
                <a:lnTo>
                  <a:pt x="53908" y="14010"/>
                </a:lnTo>
                <a:lnTo>
                  <a:pt x="51615" y="10439"/>
                </a:lnTo>
                <a:close/>
              </a:path>
              <a:path w="55880" h="74929">
                <a:moveTo>
                  <a:pt x="55575" y="34010"/>
                </a:moveTo>
                <a:lnTo>
                  <a:pt x="40309" y="34010"/>
                </a:lnTo>
                <a:lnTo>
                  <a:pt x="40309" y="63728"/>
                </a:lnTo>
                <a:lnTo>
                  <a:pt x="37617" y="65062"/>
                </a:lnTo>
                <a:lnTo>
                  <a:pt x="34340" y="65735"/>
                </a:lnTo>
                <a:lnTo>
                  <a:pt x="55575" y="65735"/>
                </a:lnTo>
                <a:lnTo>
                  <a:pt x="55575" y="34010"/>
                </a:lnTo>
                <a:close/>
              </a:path>
              <a:path w="55880" h="74929">
                <a:moveTo>
                  <a:pt x="28930" y="0"/>
                </a:moveTo>
                <a:lnTo>
                  <a:pt x="19913" y="0"/>
                </a:lnTo>
                <a:lnTo>
                  <a:pt x="11658" y="1828"/>
                </a:lnTo>
                <a:lnTo>
                  <a:pt x="4152" y="5499"/>
                </a:lnTo>
                <a:lnTo>
                  <a:pt x="7912" y="14859"/>
                </a:lnTo>
                <a:lnTo>
                  <a:pt x="13982" y="11912"/>
                </a:lnTo>
                <a:lnTo>
                  <a:pt x="19989" y="10439"/>
                </a:lnTo>
                <a:lnTo>
                  <a:pt x="51615" y="10439"/>
                </a:lnTo>
                <a:lnTo>
                  <a:pt x="48910" y="6227"/>
                </a:lnTo>
                <a:lnTo>
                  <a:pt x="40584" y="1557"/>
                </a:lnTo>
                <a:lnTo>
                  <a:pt x="28930" y="0"/>
                </a:lnTo>
                <a:close/>
              </a:path>
            </a:pathLst>
          </a:custGeom>
          <a:solidFill>
            <a:srgbClr val="1D1D1B"/>
          </a:solidFill>
        </p:spPr>
        <p:txBody>
          <a:bodyPr wrap="square" lIns="0" tIns="0" rIns="0" bIns="0" rtlCol="0"/>
          <a:lstStyle/>
          <a:p>
            <a:endParaRPr dirty="0"/>
          </a:p>
        </p:txBody>
      </p:sp>
      <p:sp>
        <p:nvSpPr>
          <p:cNvPr id="25" name="object 25"/>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27" name="object 5">
            <a:extLst>
              <a:ext uri="{FF2B5EF4-FFF2-40B4-BE49-F238E27FC236}">
                <a16:creationId xmlns:a16="http://schemas.microsoft.com/office/drawing/2014/main" id="{F0A9206B-143D-4060-B431-1AA6368DDCC3}"/>
              </a:ext>
            </a:extLst>
          </p:cNvPr>
          <p:cNvSpPr/>
          <p:nvPr/>
        </p:nvSpPr>
        <p:spPr>
          <a:xfrm>
            <a:off x="10121962" y="4038600"/>
            <a:ext cx="5216435" cy="25807"/>
          </a:xfrm>
          <a:prstGeom prst="rect">
            <a:avLst/>
          </a:prstGeom>
          <a:blipFill>
            <a:blip r:embed="rId7" cstate="print"/>
            <a:stretch>
              <a:fillRect/>
            </a:stretch>
          </a:blipFill>
        </p:spPr>
        <p:txBody>
          <a:bodyPr wrap="square" lIns="0" tIns="0" rIns="0" bIns="0" rtlCol="0"/>
          <a:lstStyle/>
          <a:p>
            <a:endParaRPr dirty="0"/>
          </a:p>
        </p:txBody>
      </p:sp>
      <p:sp>
        <p:nvSpPr>
          <p:cNvPr id="26" name="object 20">
            <a:extLst>
              <a:ext uri="{FF2B5EF4-FFF2-40B4-BE49-F238E27FC236}">
                <a16:creationId xmlns:a16="http://schemas.microsoft.com/office/drawing/2014/main" id="{44E0C5DA-2C4B-4877-9DA3-057BE0EC46BA}"/>
              </a:ext>
            </a:extLst>
          </p:cNvPr>
          <p:cNvSpPr txBox="1"/>
          <p:nvPr/>
        </p:nvSpPr>
        <p:spPr>
          <a:xfrm>
            <a:off x="10121900" y="7010400"/>
            <a:ext cx="5456318" cy="1114344"/>
          </a:xfrm>
          <a:prstGeom prst="rect">
            <a:avLst/>
          </a:prstGeom>
        </p:spPr>
        <p:txBody>
          <a:bodyPr vert="horz" wrap="square" lIns="0" tIns="11430" rIns="0" bIns="0" rtlCol="0">
            <a:spAutoFit/>
          </a:bodyPr>
          <a:lstStyle/>
          <a:p>
            <a:pPr marL="3448685" marR="5080" indent="-3436620" algn="ctr">
              <a:lnSpc>
                <a:spcPct val="100899"/>
              </a:lnSpc>
              <a:spcBef>
                <a:spcPts val="90"/>
              </a:spcBef>
            </a:pPr>
            <a:r>
              <a:rPr lang="es-ES" sz="3600" b="1" spc="5" dirty="0">
                <a:latin typeface="Antenna Regular" panose="02000503000000020004" pitchFamily="50" charset="0"/>
                <a:cs typeface="Antenna Bold"/>
              </a:rPr>
              <a:t>Sesión sincrónica</a:t>
            </a:r>
          </a:p>
          <a:p>
            <a:pPr marL="3448685" marR="5080" indent="-3436620" algn="ctr">
              <a:lnSpc>
                <a:spcPct val="100899"/>
              </a:lnSpc>
              <a:spcBef>
                <a:spcPts val="90"/>
              </a:spcBef>
            </a:pPr>
            <a:r>
              <a:rPr lang="es-ES" sz="3600" b="1" spc="5" dirty="0">
                <a:latin typeface="Antenna Regular" panose="02000503000000020004" pitchFamily="50" charset="0"/>
                <a:cs typeface="Antenna Bold"/>
              </a:rPr>
              <a:t>Ejercicio semana 5</a:t>
            </a:r>
            <a:endParaRPr sz="3600" dirty="0">
              <a:latin typeface="Antenna Regular" panose="02000503000000020004" pitchFamily="50" charset="0"/>
              <a:cs typeface="Antenna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10529760" y="50800"/>
            <a:ext cx="6818440" cy="9702800"/>
          </a:xfrm>
          <a:prstGeom prst="rect">
            <a:avLst/>
          </a:prstGeom>
          <a:blipFill>
            <a:blip r:embed="rId2" cstate="print"/>
            <a:stretch>
              <a:fillRect/>
            </a:stretch>
          </a:blipFill>
        </p:spPr>
        <p:txBody>
          <a:bodyPr wrap="square" lIns="0" tIns="0" rIns="0" bIns="0" rtlCol="0"/>
          <a:lstStyle/>
          <a:p>
            <a:endParaRPr dirty="0"/>
          </a:p>
        </p:txBody>
      </p:sp>
      <p:sp>
        <p:nvSpPr>
          <p:cNvPr id="2" name="object 2"/>
          <p:cNvSpPr/>
          <p:nvPr/>
        </p:nvSpPr>
        <p:spPr>
          <a:xfrm>
            <a:off x="3365500" y="820648"/>
            <a:ext cx="13309600" cy="19558"/>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4"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0600"/>
            <a:ext cx="15509240" cy="430887"/>
          </a:xfrm>
          <a:prstGeom prst="rect">
            <a:avLst/>
          </a:prstGeom>
          <a:noFill/>
        </p:spPr>
        <p:txBody>
          <a:bodyPr wrap="square">
            <a:spAutoFit/>
          </a:bodyPr>
          <a:lstStyle/>
          <a:p>
            <a:pPr>
              <a:lnSpc>
                <a:spcPct val="120000"/>
              </a:lnSpc>
              <a:spcAft>
                <a:spcPts val="1600"/>
              </a:spcAft>
            </a:pPr>
            <a:r>
              <a:rPr lang="en-US" sz="2000" dirty="0">
                <a:effectLst/>
                <a:latin typeface="Antenna Bold" panose="02000503000000020004" pitchFamily="50" charset="0"/>
                <a:ea typeface="Calibri" panose="020F0502020204030204" pitchFamily="34" charset="0"/>
                <a:cs typeface="Times New Roman" panose="02020603050405020304" pitchFamily="18" charset="0"/>
              </a:rPr>
              <a:t>Segment description</a:t>
            </a:r>
          </a:p>
        </p:txBody>
      </p:sp>
      <p:pic>
        <p:nvPicPr>
          <p:cNvPr id="12" name="Picture 11">
            <a:extLst>
              <a:ext uri="{FF2B5EF4-FFF2-40B4-BE49-F238E27FC236}">
                <a16:creationId xmlns:a16="http://schemas.microsoft.com/office/drawing/2014/main" id="{8AB04C2C-20FC-405D-A2B1-C583F3F2F212}"/>
              </a:ext>
            </a:extLst>
          </p:cNvPr>
          <p:cNvPicPr>
            <a:picLocks noChangeAspect="1"/>
          </p:cNvPicPr>
          <p:nvPr/>
        </p:nvPicPr>
        <p:blipFill>
          <a:blip r:embed="rId6"/>
          <a:stretch>
            <a:fillRect/>
          </a:stretch>
        </p:blipFill>
        <p:spPr>
          <a:xfrm>
            <a:off x="3961109" y="2587133"/>
            <a:ext cx="9918741" cy="2100259"/>
          </a:xfrm>
          <a:prstGeom prst="rect">
            <a:avLst/>
          </a:prstGeom>
        </p:spPr>
      </p:pic>
    </p:spTree>
    <p:extLst>
      <p:ext uri="{BB962C8B-B14F-4D97-AF65-F5344CB8AC3E}">
        <p14:creationId xmlns:p14="http://schemas.microsoft.com/office/powerpoint/2010/main" val="3887351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10529760" y="50800"/>
            <a:ext cx="6818440" cy="9702800"/>
          </a:xfrm>
          <a:prstGeom prst="rect">
            <a:avLst/>
          </a:prstGeom>
          <a:blipFill>
            <a:blip r:embed="rId2" cstate="print"/>
            <a:stretch>
              <a:fillRect/>
            </a:stretch>
          </a:blipFill>
        </p:spPr>
        <p:txBody>
          <a:bodyPr wrap="square" lIns="0" tIns="0" rIns="0" bIns="0" rtlCol="0"/>
          <a:lstStyle/>
          <a:p>
            <a:endParaRPr dirty="0"/>
          </a:p>
        </p:txBody>
      </p:sp>
      <p:sp>
        <p:nvSpPr>
          <p:cNvPr id="2" name="object 2"/>
          <p:cNvSpPr/>
          <p:nvPr/>
        </p:nvSpPr>
        <p:spPr>
          <a:xfrm>
            <a:off x="3365500" y="820648"/>
            <a:ext cx="13309600" cy="19558"/>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4"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3" name="Picture 12">
            <a:extLst>
              <a:ext uri="{FF2B5EF4-FFF2-40B4-BE49-F238E27FC236}">
                <a16:creationId xmlns:a16="http://schemas.microsoft.com/office/drawing/2014/main" id="{74A59B2E-0FFD-49AC-BDE6-AD07F74A20E4}"/>
              </a:ext>
            </a:extLst>
          </p:cNvPr>
          <p:cNvPicPr>
            <a:picLocks noChangeAspect="1"/>
          </p:cNvPicPr>
          <p:nvPr/>
        </p:nvPicPr>
        <p:blipFill>
          <a:blip r:embed="rId6"/>
          <a:stretch>
            <a:fillRect/>
          </a:stretch>
        </p:blipFill>
        <p:spPr>
          <a:xfrm>
            <a:off x="4368839" y="1013170"/>
            <a:ext cx="7823933" cy="8148129"/>
          </a:xfrm>
          <a:prstGeom prst="rect">
            <a:avLst/>
          </a:prstGeom>
        </p:spPr>
      </p:pic>
    </p:spTree>
    <p:extLst>
      <p:ext uri="{BB962C8B-B14F-4D97-AF65-F5344CB8AC3E}">
        <p14:creationId xmlns:p14="http://schemas.microsoft.com/office/powerpoint/2010/main" val="1889392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10529760" y="50800"/>
            <a:ext cx="6818440" cy="9702800"/>
          </a:xfrm>
          <a:prstGeom prst="rect">
            <a:avLst/>
          </a:prstGeom>
          <a:blipFill>
            <a:blip r:embed="rId2" cstate="print"/>
            <a:stretch>
              <a:fillRect/>
            </a:stretch>
          </a:blipFill>
        </p:spPr>
        <p:txBody>
          <a:bodyPr wrap="square" lIns="0" tIns="0" rIns="0" bIns="0" rtlCol="0"/>
          <a:lstStyle/>
          <a:p>
            <a:endParaRPr dirty="0"/>
          </a:p>
        </p:txBody>
      </p:sp>
      <p:sp>
        <p:nvSpPr>
          <p:cNvPr id="2" name="object 2"/>
          <p:cNvSpPr/>
          <p:nvPr/>
        </p:nvSpPr>
        <p:spPr>
          <a:xfrm>
            <a:off x="3365500" y="820648"/>
            <a:ext cx="13309600" cy="19558"/>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4"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2" name="Picture 11">
            <a:extLst>
              <a:ext uri="{FF2B5EF4-FFF2-40B4-BE49-F238E27FC236}">
                <a16:creationId xmlns:a16="http://schemas.microsoft.com/office/drawing/2014/main" id="{C37ABCF4-63E5-4602-9EC3-1D05163805F5}"/>
              </a:ext>
            </a:extLst>
          </p:cNvPr>
          <p:cNvPicPr>
            <a:picLocks noChangeAspect="1"/>
          </p:cNvPicPr>
          <p:nvPr/>
        </p:nvPicPr>
        <p:blipFill>
          <a:blip r:embed="rId6"/>
          <a:stretch>
            <a:fillRect/>
          </a:stretch>
        </p:blipFill>
        <p:spPr>
          <a:xfrm>
            <a:off x="3349171" y="1371600"/>
            <a:ext cx="10483471" cy="6400799"/>
          </a:xfrm>
          <a:prstGeom prst="rect">
            <a:avLst/>
          </a:prstGeom>
        </p:spPr>
      </p:pic>
    </p:spTree>
    <p:extLst>
      <p:ext uri="{BB962C8B-B14F-4D97-AF65-F5344CB8AC3E}">
        <p14:creationId xmlns:p14="http://schemas.microsoft.com/office/powerpoint/2010/main" val="3242439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0"/>
          <p:cNvSpPr/>
          <p:nvPr/>
        </p:nvSpPr>
        <p:spPr>
          <a:xfrm>
            <a:off x="10529760" y="50800"/>
            <a:ext cx="6818440" cy="9702800"/>
          </a:xfrm>
          <a:prstGeom prst="rect">
            <a:avLst/>
          </a:prstGeom>
          <a:blipFill>
            <a:blip r:embed="rId2" cstate="print"/>
            <a:stretch>
              <a:fillRect/>
            </a:stretch>
          </a:blipFill>
        </p:spPr>
        <p:txBody>
          <a:bodyPr wrap="square" lIns="0" tIns="0" rIns="0" bIns="0" rtlCol="0"/>
          <a:lstStyle/>
          <a:p>
            <a:endParaRPr dirty="0"/>
          </a:p>
        </p:txBody>
      </p:sp>
      <p:sp>
        <p:nvSpPr>
          <p:cNvPr id="2" name="object 2"/>
          <p:cNvSpPr/>
          <p:nvPr/>
        </p:nvSpPr>
        <p:spPr>
          <a:xfrm>
            <a:off x="3365500" y="820648"/>
            <a:ext cx="13309600" cy="19558"/>
          </a:xfrm>
          <a:prstGeom prst="rect">
            <a:avLst/>
          </a:prstGeom>
          <a:blipFill>
            <a:blip r:embed="rId3"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4"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0600"/>
            <a:ext cx="15509240" cy="5478423"/>
          </a:xfrm>
          <a:prstGeom prst="rect">
            <a:avLst/>
          </a:prstGeom>
          <a:noFill/>
        </p:spPr>
        <p:txBody>
          <a:bodyPr wrap="square">
            <a:spAutoFit/>
          </a:bodyPr>
          <a:lstStyle/>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Cluster analysis, based either on generic needs or conjoint </a:t>
            </a:r>
            <a:r>
              <a:rPr lang="en-US" sz="2000" dirty="0" err="1">
                <a:effectLst/>
                <a:latin typeface="Antenna Light" panose="02000503000000020004" pitchFamily="50" charset="0"/>
                <a:ea typeface="Calibri" panose="020F0502020204030204" pitchFamily="34" charset="0"/>
                <a:cs typeface="Times New Roman" panose="02020603050405020304" pitchFamily="18" charset="0"/>
              </a:rPr>
              <a:t>partworths</a:t>
            </a:r>
            <a:r>
              <a:rPr lang="en-US" sz="2000" dirty="0">
                <a:effectLst/>
                <a:latin typeface="Antenna Light" panose="02000503000000020004" pitchFamily="50" charset="0"/>
                <a:ea typeface="Calibri" panose="020F0502020204030204" pitchFamily="34" charset="0"/>
                <a:cs typeface="Times New Roman" panose="02020603050405020304" pitchFamily="18" charset="0"/>
              </a:rPr>
              <a:t>, suggest a 4-cluster solution. Unfortunately, discriminant analysis suggests that there are not many observable differences between the need-based clusters on the demographic variables considered by the company. No wonder, most leading beer companies rely on psychographics such as "liking for sports (e.g., football and baseball)," rather than demographics to target their customers.</a:t>
            </a:r>
          </a:p>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Within Conjoint Analysis, the unconstrained optimal product (under the share of utility rule) is a European beer, $4.79, full-bodied, Mild aftertaste, low </a:t>
            </a:r>
            <a:r>
              <a:rPr lang="en-US" sz="2000" dirty="0" err="1">
                <a:effectLst/>
                <a:latin typeface="Antenna Light" panose="02000503000000020004" pitchFamily="50" charset="0"/>
                <a:ea typeface="Calibri" panose="020F0502020204030204" pitchFamily="34" charset="0"/>
                <a:cs typeface="Times New Roman" panose="02020603050405020304" pitchFamily="18" charset="0"/>
              </a:rPr>
              <a:t>cal</a:t>
            </a:r>
            <a:r>
              <a:rPr lang="en-US" sz="2000" dirty="0">
                <a:effectLst/>
                <a:latin typeface="Antenna Light" panose="02000503000000020004" pitchFamily="50" charset="0"/>
                <a:ea typeface="Calibri" panose="020F0502020204030204" pitchFamily="34" charset="0"/>
                <a:cs typeface="Times New Roman" panose="02020603050405020304" pitchFamily="18" charset="0"/>
              </a:rPr>
              <a:t>, Six 12oz large bottles, and brown paper label. This beer can garner 18% share, compared to the 12% share for the new beer being considered by the company. However, a Japanese beer cannot claim to be European! Therefore, we considered a new product that was of Japanese origin, but included several key attributes associated with the optimal products. </a:t>
            </a:r>
          </a:p>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The prospect of finding segments that have distinct needs but are not easily targetable is a problem that occurs often in commercial segmentation studies. In such cases, the company can potentially find attitudinal or psychographic differences between segments and use that knowledge in creating advertising that resonates with the appropriate segments, with the hope that members of the segment recognize that the ad is meant for them.</a:t>
            </a:r>
          </a:p>
        </p:txBody>
      </p:sp>
    </p:spTree>
    <p:extLst>
      <p:ext uri="{BB962C8B-B14F-4D97-AF65-F5344CB8AC3E}">
        <p14:creationId xmlns:p14="http://schemas.microsoft.com/office/powerpoint/2010/main" val="3114712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3" name="object 3"/>
          <p:cNvSpPr txBox="1"/>
          <p:nvPr/>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dirty="0">
                <a:solidFill>
                  <a:srgbClr val="F0F1F1"/>
                </a:solidFill>
                <a:latin typeface="Antenna Bold"/>
                <a:cs typeface="Antenna Bold"/>
              </a:rPr>
              <a:t>M</a:t>
            </a:r>
            <a:r>
              <a:rPr sz="5950" b="1" spc="20" dirty="0">
                <a:solidFill>
                  <a:srgbClr val="18CDE2"/>
                </a:solidFill>
                <a:latin typeface="Antenna Bold"/>
                <a:cs typeface="Antenna Bold"/>
              </a:rPr>
              <a:t>IA</a:t>
            </a:r>
            <a:r>
              <a:rPr sz="5950" b="1" spc="30" dirty="0">
                <a:solidFill>
                  <a:srgbClr val="F0F1F1"/>
                </a:solidFill>
                <a:latin typeface="Antenna Bold"/>
                <a:cs typeface="Antenna Bold"/>
              </a:rPr>
              <a:t>D</a:t>
            </a:r>
            <a:endParaRPr sz="5950">
              <a:latin typeface="Antenna Bold"/>
              <a:cs typeface="Antenna Bold"/>
            </a:endParaRPr>
          </a:p>
        </p:txBody>
      </p:sp>
      <p:sp>
        <p:nvSpPr>
          <p:cNvPr id="4" name="object 4"/>
          <p:cNvSpPr txBox="1"/>
          <p:nvPr/>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dirty="0">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dirty="0">
                <a:solidFill>
                  <a:srgbClr val="FFFFFF"/>
                </a:solidFill>
                <a:latin typeface="Antenna Regular"/>
                <a:cs typeface="Antenna Regular"/>
              </a:rPr>
              <a:t>en </a:t>
            </a:r>
            <a:r>
              <a:rPr sz="750" spc="10" dirty="0">
                <a:solidFill>
                  <a:srgbClr val="FFFFFF"/>
                </a:solidFill>
                <a:latin typeface="Antenna Regular"/>
                <a:cs typeface="Antenna Regular"/>
              </a:rPr>
              <a:t>Inteligencia  </a:t>
            </a:r>
            <a:r>
              <a:rPr sz="750" spc="15" dirty="0">
                <a:solidFill>
                  <a:srgbClr val="FFFFFF"/>
                </a:solidFill>
                <a:latin typeface="Antenna Regular"/>
                <a:cs typeface="Antenna Regular"/>
              </a:rPr>
              <a:t>Analítica </a:t>
            </a:r>
            <a:r>
              <a:rPr sz="750" spc="20" dirty="0">
                <a:solidFill>
                  <a:srgbClr val="FFFFFF"/>
                </a:solidFill>
                <a:latin typeface="Antenna Regular"/>
                <a:cs typeface="Antenna Regular"/>
              </a:rPr>
              <a:t>de</a:t>
            </a:r>
            <a:r>
              <a:rPr sz="750" spc="-80" dirty="0">
                <a:solidFill>
                  <a:srgbClr val="FFFFFF"/>
                </a:solidFill>
                <a:latin typeface="Antenna Regular"/>
                <a:cs typeface="Antenna Regular"/>
              </a:rPr>
              <a:t> </a:t>
            </a:r>
            <a:r>
              <a:rPr sz="750" spc="10" dirty="0">
                <a:solidFill>
                  <a:srgbClr val="FFFFFF"/>
                </a:solidFill>
                <a:latin typeface="Antenna Regular"/>
                <a:cs typeface="Antenna Regular"/>
              </a:rPr>
              <a:t>Datos</a:t>
            </a:r>
            <a:endParaRPr sz="750">
              <a:latin typeface="Antenna Regular"/>
              <a:cs typeface="Antenna Regular"/>
            </a:endParaRPr>
          </a:p>
        </p:txBody>
      </p:sp>
      <p:sp>
        <p:nvSpPr>
          <p:cNvPr id="5" name="object 5"/>
          <p:cNvSpPr/>
          <p:nvPr/>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8" name="object 8"/>
          <p:cNvSpPr/>
          <p:nvPr/>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6E8FFAA8-F65B-49B9-BCA8-45E57EEBD23E}"/>
              </a:ext>
            </a:extLst>
          </p:cNvPr>
          <p:cNvSpPr txBox="1"/>
          <p:nvPr/>
        </p:nvSpPr>
        <p:spPr>
          <a:xfrm>
            <a:off x="12941300" y="7467600"/>
            <a:ext cx="3188970" cy="1235595"/>
          </a:xfrm>
          <a:prstGeom prst="rect">
            <a:avLst/>
          </a:prstGeom>
        </p:spPr>
        <p:txBody>
          <a:bodyPr vert="horz" wrap="square" lIns="0" tIns="62865" rIns="0" bIns="0" rtlCol="0">
            <a:spAutoFit/>
          </a:bodyPr>
          <a:lstStyle/>
          <a:p>
            <a:pPr marL="12700">
              <a:lnSpc>
                <a:spcPct val="100000"/>
              </a:lnSpc>
              <a:spcBef>
                <a:spcPts val="495"/>
              </a:spcBef>
            </a:pPr>
            <a:r>
              <a:rPr lang="es-CO" sz="3600" b="1" dirty="0">
                <a:solidFill>
                  <a:srgbClr val="FFFFFF"/>
                </a:solidFill>
                <a:latin typeface="Antenna Bold"/>
                <a:cs typeface="Antenna Bold"/>
              </a:rPr>
              <a:t>Marketing</a:t>
            </a:r>
          </a:p>
          <a:p>
            <a:pPr marL="12700">
              <a:lnSpc>
                <a:spcPct val="100000"/>
              </a:lnSpc>
              <a:spcBef>
                <a:spcPts val="495"/>
              </a:spcBef>
            </a:pPr>
            <a:r>
              <a:rPr lang="es-CO" sz="3600" b="1" dirty="0" err="1">
                <a:solidFill>
                  <a:srgbClr val="FFFFFF"/>
                </a:solidFill>
                <a:latin typeface="Antenna Bold"/>
                <a:cs typeface="Antenna Bold"/>
              </a:rPr>
              <a:t>Analytics</a:t>
            </a:r>
            <a:endParaRPr lang="es-CO" sz="3600" b="1" dirty="0">
              <a:solidFill>
                <a:srgbClr val="FFFFFF"/>
              </a:solidFill>
              <a:latin typeface="Antenna Bold"/>
              <a:cs typeface="Antenna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600"/>
            <a:ext cx="15509240" cy="7550272"/>
          </a:xfrm>
          <a:prstGeom prst="rect">
            <a:avLst/>
          </a:prstGeom>
          <a:noFill/>
        </p:spPr>
        <p:txBody>
          <a:bodyPr wrap="square">
            <a:spAutoFit/>
          </a:bodyPr>
          <a:lstStyle/>
          <a:p>
            <a:pPr>
              <a:lnSpc>
                <a:spcPct val="120000"/>
              </a:lnSpc>
              <a:spcAft>
                <a:spcPts val="1600"/>
              </a:spcAft>
            </a:pPr>
            <a:r>
              <a:rPr lang="en-US" sz="1900" dirty="0">
                <a:effectLst/>
                <a:latin typeface="Antenna Light" panose="02000503000000020004" pitchFamily="50" charset="0"/>
                <a:ea typeface="Calibri" panose="020F0502020204030204" pitchFamily="34" charset="0"/>
                <a:cs typeface="Times New Roman" panose="02020603050405020304" pitchFamily="18" charset="0"/>
              </a:rPr>
              <a:t>The meeting lasted three hours. Members of the Kirin new product development team, marketing consultants, and two executives from the advertising agency met at the Kirin USA offices in New York City to review marketing research findings and decide next steps for the new product project. The pressure to launch a new product was mounting, although it was not yet a crisis.</a:t>
            </a:r>
          </a:p>
          <a:p>
            <a:pPr>
              <a:lnSpc>
                <a:spcPct val="120000"/>
              </a:lnSpc>
              <a:spcAft>
                <a:spcPts val="1600"/>
              </a:spcAft>
            </a:pPr>
            <a:r>
              <a:rPr lang="en-US" sz="1900" dirty="0">
                <a:latin typeface="Antenna Light" panose="02000503000000020004" pitchFamily="50" charset="0"/>
                <a:ea typeface="Calibri" panose="020F0502020204030204" pitchFamily="34" charset="0"/>
                <a:cs typeface="Times New Roman" panose="02020603050405020304" pitchFamily="18" charset="0"/>
              </a:rPr>
              <a:t> The intent was to formulate a new beer product that would be based on Kirin’s successful formulation of "Ichiban </a:t>
            </a:r>
            <a:r>
              <a:rPr lang="en-US" sz="1900" dirty="0" err="1">
                <a:latin typeface="Antenna Light" panose="02000503000000020004" pitchFamily="50" charset="0"/>
                <a:ea typeface="Calibri" panose="020F0502020204030204" pitchFamily="34" charset="0"/>
                <a:cs typeface="Times New Roman" panose="02020603050405020304" pitchFamily="18" charset="0"/>
              </a:rPr>
              <a:t>Shibori</a:t>
            </a:r>
            <a:r>
              <a:rPr lang="en-US" sz="1900" dirty="0">
                <a:latin typeface="Antenna Light" panose="02000503000000020004" pitchFamily="50" charset="0"/>
                <a:ea typeface="Calibri" panose="020F0502020204030204" pitchFamily="34" charset="0"/>
                <a:cs typeface="Times New Roman" panose="02020603050405020304" pitchFamily="18" charset="0"/>
              </a:rPr>
              <a:t>," a new beer that had received enthusiastic reception in Japan. The objective was to identify an opportunity in the U.S. import beer market so that the team could design a new product and marketing program around the Ichiban </a:t>
            </a:r>
            <a:r>
              <a:rPr lang="en-US" sz="1900" dirty="0" err="1">
                <a:latin typeface="Antenna Light" panose="02000503000000020004" pitchFamily="50" charset="0"/>
                <a:ea typeface="Calibri" panose="020F0502020204030204" pitchFamily="34" charset="0"/>
                <a:cs typeface="Times New Roman" panose="02020603050405020304" pitchFamily="18" charset="0"/>
              </a:rPr>
              <a:t>Shibori</a:t>
            </a:r>
            <a:r>
              <a:rPr lang="en-US" sz="1900" dirty="0">
                <a:latin typeface="Antenna Light" panose="02000503000000020004" pitchFamily="50" charset="0"/>
                <a:ea typeface="Calibri" panose="020F0502020204030204" pitchFamily="34" charset="0"/>
                <a:cs typeface="Times New Roman" panose="02020603050405020304" pitchFamily="18" charset="0"/>
              </a:rPr>
              <a:t> formulation, including changing product ingredients if necessary.</a:t>
            </a:r>
          </a:p>
          <a:p>
            <a:pPr>
              <a:lnSpc>
                <a:spcPct val="120000"/>
              </a:lnSpc>
              <a:spcAft>
                <a:spcPts val="1600"/>
              </a:spcAft>
            </a:pPr>
            <a:r>
              <a:rPr lang="en-US" sz="1900" dirty="0">
                <a:latin typeface="Antenna Light" panose="02000503000000020004" pitchFamily="50" charset="0"/>
                <a:ea typeface="Calibri" panose="020F0502020204030204" pitchFamily="34" charset="0"/>
                <a:cs typeface="Times New Roman" panose="02020603050405020304" pitchFamily="18" charset="0"/>
              </a:rPr>
              <a:t>One issue was to identify potential market segments that defined the market for imported beers. The team would then have to decide upon one or more of these segments and build a new product concept to meet the needs of the segment. The discussion surfaced several suggestions, including concentrating on a narrow segment of heavy users, positioning the new product for one or two attractive segments, or positioning it across all segments to reach the broadest possible market and sales response. However, no clear consensus appeared to emerge at the meeting. It was February 1991 and there was a sense of urgency about the decision.</a:t>
            </a:r>
          </a:p>
          <a:p>
            <a:pPr>
              <a:lnSpc>
                <a:spcPct val="120000"/>
              </a:lnSpc>
              <a:spcAft>
                <a:spcPts val="1600"/>
              </a:spcAft>
            </a:pPr>
            <a:r>
              <a:rPr lang="en-US" sz="1900" dirty="0">
                <a:effectLst/>
                <a:latin typeface="Antenna Bold" panose="02000503000000020004" pitchFamily="50" charset="0"/>
                <a:ea typeface="Calibri" panose="020F0502020204030204" pitchFamily="34" charset="0"/>
                <a:cs typeface="Times New Roman" panose="02020603050405020304" pitchFamily="18" charset="0"/>
              </a:rPr>
              <a:t>Kirin USA's New Product Development</a:t>
            </a:r>
            <a:br>
              <a:rPr lang="en-US" sz="1900" dirty="0">
                <a:effectLst/>
                <a:latin typeface="Antenna Bold" panose="02000503000000020004" pitchFamily="50" charset="0"/>
                <a:ea typeface="Calibri" panose="020F0502020204030204" pitchFamily="34" charset="0"/>
                <a:cs typeface="Times New Roman" panose="02020603050405020304" pitchFamily="18" charset="0"/>
              </a:rPr>
            </a:br>
            <a:r>
              <a:rPr lang="en-US" sz="1900" dirty="0">
                <a:effectLst/>
                <a:latin typeface="Antenna Light" panose="02000503000000020004" pitchFamily="50" charset="0"/>
                <a:ea typeface="Calibri" panose="020F0502020204030204" pitchFamily="34" charset="0"/>
                <a:cs typeface="Times New Roman" panose="02020603050405020304" pitchFamily="18" charset="0"/>
              </a:rPr>
              <a:t>Launching a new beer into the crowded U.S. import market was not viewed as an easy task by Kirin USA’s management. Yet it was seen as the best way to achieve their growth goals without jeopardizing their existing customer base. To surpass Sapporo in the U.S. by 1993 Kirin managers believed they needed to sell an additional 300–400,000 cases of beer each year from their current one million case volume. This also had to factor in any possible losses due to cannibalization of existing Kirin products. Kirin had Lager, Light, Draft, and Dry products on the market.</a:t>
            </a:r>
            <a:endParaRPr lang="en-US" sz="1900" dirty="0">
              <a:latin typeface="Antenna Light" panose="02000503000000020004" pitchFamily="50" charset="0"/>
              <a:ea typeface="Calibri" panose="020F0502020204030204" pitchFamily="34" charset="0"/>
              <a:cs typeface="Times New Roman" panose="02020603050405020304" pitchFamily="18" charset="0"/>
            </a:endParaRPr>
          </a:p>
          <a:p>
            <a:pPr>
              <a:lnSpc>
                <a:spcPct val="120000"/>
              </a:lnSpc>
              <a:spcAft>
                <a:spcPts val="1600"/>
              </a:spcAft>
            </a:pPr>
            <a:endParaRPr lang="en-US" sz="1900" dirty="0">
              <a:latin typeface="Antenna Light" panose="02000503000000020004"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694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600"/>
            <a:ext cx="15483840" cy="7195816"/>
          </a:xfrm>
          <a:prstGeom prst="rect">
            <a:avLst/>
          </a:prstGeom>
          <a:noFill/>
        </p:spPr>
        <p:txBody>
          <a:bodyPr wrap="square">
            <a:spAutoFit/>
          </a:bodyPr>
          <a:lstStyle/>
          <a:p>
            <a:pPr>
              <a:lnSpc>
                <a:spcPct val="120000"/>
              </a:lnSpc>
              <a:spcAft>
                <a:spcPts val="1600"/>
              </a:spcAft>
            </a:pPr>
            <a:r>
              <a:rPr lang="en-US" sz="1900" dirty="0">
                <a:effectLst/>
                <a:latin typeface="Antenna Light" panose="02000503000000020004" pitchFamily="50" charset="0"/>
                <a:ea typeface="Calibri" panose="020F0502020204030204" pitchFamily="34" charset="0"/>
                <a:cs typeface="Times New Roman" panose="02020603050405020304" pitchFamily="18" charset="0"/>
              </a:rPr>
              <a:t>Among its major questions, the new product team was most concerned with identifying the U.S. import beer segments that would respond most favorably to a new Kirin product concept. Because buyer behavior for beer relied on image, they needed to know what product concept or imagery should be developed and, more specifically, what product features defining the concept would obtain a favorable market response.</a:t>
            </a:r>
          </a:p>
          <a:p>
            <a:pPr>
              <a:lnSpc>
                <a:spcPct val="120000"/>
              </a:lnSpc>
              <a:spcAft>
                <a:spcPts val="1600"/>
              </a:spcAft>
            </a:pPr>
            <a:r>
              <a:rPr lang="en-US" sz="1900" dirty="0">
                <a:effectLst/>
                <a:latin typeface="Antenna Light" panose="02000503000000020004" pitchFamily="50" charset="0"/>
                <a:ea typeface="Calibri" panose="020F0502020204030204" pitchFamily="34" charset="0"/>
                <a:cs typeface="Times New Roman" panose="02020603050405020304" pitchFamily="18" charset="0"/>
              </a:rPr>
              <a:t>The team also wanted to know who the potential consumers in each segment were and what were their needs, lifestyles, attitudes, media usage habits, and demographics. To provide the necessary information and decision support for addressing the major market issues, Mr. Kazuhiro hired your consulting firm to design and conduct a market study.</a:t>
            </a:r>
          </a:p>
          <a:p>
            <a:pPr>
              <a:lnSpc>
                <a:spcPct val="120000"/>
              </a:lnSpc>
              <a:spcAft>
                <a:spcPts val="1600"/>
              </a:spcAft>
            </a:pPr>
            <a:r>
              <a:rPr lang="en-US" sz="2000" dirty="0">
                <a:effectLst/>
                <a:latin typeface="Antenna Bold" panose="02000503000000020004" pitchFamily="50" charset="0"/>
                <a:ea typeface="Calibri" panose="020F0502020204030204" pitchFamily="34" charset="0"/>
                <a:cs typeface="Times New Roman" panose="02020603050405020304" pitchFamily="18" charset="0"/>
              </a:rPr>
              <a:t>Marketing Research and Analysis for the New Product</a:t>
            </a:r>
            <a:br>
              <a:rPr lang="en-US" sz="2000" dirty="0">
                <a:effectLst/>
                <a:latin typeface="Antenna Light" panose="02000503000000020004" pitchFamily="50" charset="0"/>
                <a:ea typeface="Calibri" panose="020F0502020204030204" pitchFamily="34" charset="0"/>
                <a:cs typeface="Times New Roman" panose="02020603050405020304" pitchFamily="18" charset="0"/>
              </a:rPr>
            </a:br>
            <a:r>
              <a:rPr lang="en-US" sz="2000" dirty="0">
                <a:effectLst/>
                <a:latin typeface="Antenna Light" panose="02000503000000020004" pitchFamily="50" charset="0"/>
                <a:ea typeface="Calibri" panose="020F0502020204030204" pitchFamily="34" charset="0"/>
                <a:cs typeface="Times New Roman" panose="02020603050405020304" pitchFamily="18" charset="0"/>
              </a:rPr>
              <a:t>The first phase of the research process was a series of exploratory focus groups to study in-depth aspects of import beer drinking. The results of the study were used to identify the major attributes of import beer that beer drinkers considered. In addition, the results were used to formulate a comprehensive questionnaire that would be delivered in two phases. The first phase was designed to gather the bulk of the data needed for the segmentation analysis, and the second phase follow-up was designed to more carefully evaluate specific product feature tradeoffs within the segments.</a:t>
            </a:r>
          </a:p>
          <a:p>
            <a:pPr>
              <a:lnSpc>
                <a:spcPct val="120000"/>
              </a:lnSpc>
              <a:spcAft>
                <a:spcPts val="1600"/>
              </a:spcAft>
            </a:pPr>
            <a:r>
              <a:rPr lang="en-US" sz="2000" dirty="0">
                <a:effectLst/>
                <a:latin typeface="Antenna Light" panose="02000503000000020004" pitchFamily="50" charset="0"/>
                <a:ea typeface="Calibri" panose="020F0502020204030204" pitchFamily="34" charset="0"/>
                <a:cs typeface="Times New Roman" panose="02020603050405020304" pitchFamily="18" charset="0"/>
              </a:rPr>
              <a:t>After pretesting the questionnaire for the first phase of the study, a data collection agency was retained to complete telephone interviews with a random sample of some 400 drinkers of imported beer.  The questionnaire contained questions that provided data on a variety of variables, including the attributes consumers used in deciding on import beers, the importance of these attributes, perceptions of Kirin and its competitors on these attributes, usage occasions, demographics, attitudinal characteristics, and media usage.</a:t>
            </a:r>
          </a:p>
        </p:txBody>
      </p:sp>
    </p:spTree>
    <p:extLst>
      <p:ext uri="{BB962C8B-B14F-4D97-AF65-F5344CB8AC3E}">
        <p14:creationId xmlns:p14="http://schemas.microsoft.com/office/powerpoint/2010/main" val="1795298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600"/>
            <a:ext cx="15356840" cy="7073731"/>
          </a:xfrm>
          <a:prstGeom prst="rect">
            <a:avLst/>
          </a:prstGeom>
          <a:noFill/>
        </p:spPr>
        <p:txBody>
          <a:bodyPr wrap="square">
            <a:spAutoFit/>
          </a:bodyPr>
          <a:lstStyle/>
          <a:p>
            <a:pPr>
              <a:lnSpc>
                <a:spcPct val="120000"/>
              </a:lnSpc>
              <a:spcAft>
                <a:spcPts val="1600"/>
              </a:spcAft>
            </a:pPr>
            <a:r>
              <a:rPr lang="en-US" dirty="0">
                <a:effectLst/>
                <a:latin typeface="Antenna Light" panose="02000503000000020004" pitchFamily="50" charset="0"/>
                <a:ea typeface="Calibri" panose="020F0502020204030204" pitchFamily="34" charset="0"/>
                <a:cs typeface="Times New Roman" panose="02020603050405020304" pitchFamily="18" charset="0"/>
              </a:rPr>
              <a:t>Twenty-one attributes were selected from the focus group study to represent the criteria that consumers might use to decide on import beer brands.  A comparison of Kirin's ratings on the 21 attributes against more popular and heavily advertised brands (Molson, Heineken, Corona) revealed that the Kirin brand name was not as well perceived as its competitors. This was expected however, since Kirin did very little national advertising compared to these major imports.</a:t>
            </a:r>
          </a:p>
          <a:p>
            <a:pPr>
              <a:lnSpc>
                <a:spcPct val="120000"/>
              </a:lnSpc>
              <a:spcAft>
                <a:spcPts val="1600"/>
              </a:spcAft>
            </a:pPr>
            <a:r>
              <a:rPr lang="en-US" dirty="0">
                <a:effectLst/>
                <a:latin typeface="Antenna Light" panose="02000503000000020004" pitchFamily="50" charset="0"/>
                <a:ea typeface="Calibri" panose="020F0502020204030204" pitchFamily="34" charset="0"/>
                <a:cs typeface="Times New Roman" panose="02020603050405020304" pitchFamily="18" charset="0"/>
              </a:rPr>
              <a:t>Survey respondents also rated the importance of each of these attributes on a 0 – 9 scale. The consulting company is considering whether these importance ratings could be used to identify market segments using cluster analysis.</a:t>
            </a:r>
          </a:p>
          <a:p>
            <a:pPr>
              <a:lnSpc>
                <a:spcPct val="120000"/>
              </a:lnSpc>
              <a:spcAft>
                <a:spcPts val="1600"/>
              </a:spcAft>
            </a:pPr>
            <a:r>
              <a:rPr lang="en-US" dirty="0">
                <a:effectLst/>
                <a:latin typeface="Antenna Light" panose="02000503000000020004" pitchFamily="50" charset="0"/>
                <a:ea typeface="Calibri" panose="020F0502020204030204" pitchFamily="34" charset="0"/>
                <a:cs typeface="Times New Roman" panose="02020603050405020304" pitchFamily="18" charset="0"/>
              </a:rPr>
              <a:t>To help describe consumers who were classified into each segment, several descriptor variables were included in the survey. They included a variety of factors that might help explain import beer consumption: demographics, consumer self-perception, and beer consumption.  </a:t>
            </a:r>
          </a:p>
          <a:p>
            <a:pPr>
              <a:lnSpc>
                <a:spcPct val="120000"/>
              </a:lnSpc>
              <a:spcAft>
                <a:spcPts val="1600"/>
              </a:spcAft>
            </a:pPr>
            <a:r>
              <a:rPr lang="en-US" dirty="0">
                <a:effectLst/>
                <a:latin typeface="Antenna Bold" panose="02000503000000020004" pitchFamily="50" charset="0"/>
                <a:ea typeface="Calibri" panose="020F0502020204030204" pitchFamily="34" charset="0"/>
                <a:cs typeface="Times New Roman" panose="02020603050405020304" pitchFamily="18" charset="0"/>
              </a:rPr>
              <a:t>Conjoint Analysis Study and Choice Simulation</a:t>
            </a:r>
            <a:br>
              <a:rPr lang="en-US" dirty="0">
                <a:effectLst/>
                <a:latin typeface="Antenna Light" panose="02000503000000020004" pitchFamily="50" charset="0"/>
                <a:ea typeface="Calibri" panose="020F0502020204030204" pitchFamily="34" charset="0"/>
                <a:cs typeface="Times New Roman" panose="02020603050405020304" pitchFamily="18" charset="0"/>
              </a:rPr>
            </a:br>
            <a:r>
              <a:rPr lang="en-US" dirty="0">
                <a:effectLst/>
                <a:latin typeface="Antenna Light" panose="02000503000000020004" pitchFamily="50" charset="0"/>
                <a:ea typeface="Calibri" panose="020F0502020204030204" pitchFamily="34" charset="0"/>
                <a:cs typeface="Times New Roman" panose="02020603050405020304" pitchFamily="18" charset="0"/>
              </a:rPr>
              <a:t>The second phase of the study involved a follow-up mail survey of the entire sample. This questionnaire included a conjoint analysis data collection task, with a follow-up telephone call to obtain respondent preferences for various combinations of a new import beer.</a:t>
            </a:r>
            <a:r>
              <a:rPr lang="en-US" dirty="0">
                <a:latin typeface="Antenna Light" panose="02000503000000020004" pitchFamily="50" charset="0"/>
                <a:ea typeface="Calibri" panose="020F0502020204030204" pitchFamily="34" charset="0"/>
                <a:cs typeface="Times New Roman" panose="02020603050405020304" pitchFamily="18" charset="0"/>
              </a:rPr>
              <a:t> Conjoint analysis was helpful to obtain consumer preferences in terms of tradeoffs among the various attributes of beer, including its price.</a:t>
            </a:r>
          </a:p>
          <a:p>
            <a:pPr>
              <a:lnSpc>
                <a:spcPct val="120000"/>
              </a:lnSpc>
              <a:spcAft>
                <a:spcPts val="1600"/>
              </a:spcAft>
            </a:pPr>
            <a:r>
              <a:rPr lang="en-US" dirty="0">
                <a:effectLst/>
                <a:latin typeface="Antenna Light" panose="02000503000000020004" pitchFamily="50" charset="0"/>
                <a:ea typeface="Calibri" panose="020F0502020204030204" pitchFamily="34" charset="0"/>
                <a:cs typeface="Times New Roman" panose="02020603050405020304" pitchFamily="18" charset="0"/>
              </a:rPr>
              <a:t>Over the telephone they were asked to rank order their preferences for the different import beers described on the various cards. The conjoint analysis was based on seven attributes of import beer, each at three levels. The attributes and levels were chosen by the managers and consultants with reference to key new product decisions that had to be made.</a:t>
            </a:r>
          </a:p>
          <a:p>
            <a:pPr>
              <a:lnSpc>
                <a:spcPct val="120000"/>
              </a:lnSpc>
              <a:spcAft>
                <a:spcPts val="1600"/>
              </a:spcAft>
            </a:pPr>
            <a:r>
              <a:rPr lang="en-US" dirty="0">
                <a:effectLst/>
                <a:latin typeface="Antenna Light" panose="02000503000000020004" pitchFamily="50" charset="0"/>
                <a:ea typeface="Calibri" panose="020F0502020204030204" pitchFamily="34" charset="0"/>
                <a:cs typeface="Times New Roman" panose="02020603050405020304" pitchFamily="18" charset="0"/>
              </a:rPr>
              <a:t>The preference data from conjoint analysis was obtained for each individual in the sample. These results could then be used to form new segments (using cluster analysis) or to be analyzed according to existing segments.</a:t>
            </a:r>
          </a:p>
        </p:txBody>
      </p:sp>
    </p:spTree>
    <p:extLst>
      <p:ext uri="{BB962C8B-B14F-4D97-AF65-F5344CB8AC3E}">
        <p14:creationId xmlns:p14="http://schemas.microsoft.com/office/powerpoint/2010/main" val="513585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600"/>
            <a:ext cx="15356840" cy="3261406"/>
          </a:xfrm>
          <a:prstGeom prst="rect">
            <a:avLst/>
          </a:prstGeom>
          <a:noFill/>
        </p:spPr>
        <p:txBody>
          <a:bodyPr wrap="square">
            <a:spAutoFit/>
          </a:bodyPr>
          <a:lstStyle/>
          <a:p>
            <a:pPr>
              <a:lnSpc>
                <a:spcPct val="120000"/>
              </a:lnSpc>
              <a:spcAft>
                <a:spcPts val="1600"/>
              </a:spcAft>
            </a:pPr>
            <a:r>
              <a:rPr lang="en-US" dirty="0">
                <a:effectLst/>
                <a:latin typeface="Antenna Light" panose="02000503000000020004" pitchFamily="50" charset="0"/>
                <a:ea typeface="Calibri" panose="020F0502020204030204" pitchFamily="34" charset="0"/>
                <a:cs typeface="Times New Roman" panose="02020603050405020304" pitchFamily="18" charset="0"/>
              </a:rPr>
              <a:t>The brands were organized into meaningful groups. For example, the Canadian, Mexican, and Japanese beers were defined as three groups of brands. This was done to focus more on major types of beer concepts than specific brands. Although a variety of assumptions could be employed to define the new beer concept, the major concern of managers had to do with taste. The base case product was defined as a beer with regular body and mild aftertaste, while the new product concept was defined as a beer with rich full-bodied taste with no aftertaste.</a:t>
            </a:r>
          </a:p>
          <a:p>
            <a:pPr>
              <a:lnSpc>
                <a:spcPct val="120000"/>
              </a:lnSpc>
              <a:spcAft>
                <a:spcPts val="1600"/>
              </a:spcAft>
            </a:pPr>
            <a:r>
              <a:rPr lang="en-US" dirty="0">
                <a:effectLst/>
                <a:latin typeface="Antenna Light" panose="02000503000000020004" pitchFamily="50" charset="0"/>
                <a:ea typeface="Calibri" panose="020F0502020204030204" pitchFamily="34" charset="0"/>
                <a:cs typeface="Times New Roman" panose="02020603050405020304" pitchFamily="18" charset="0"/>
              </a:rPr>
              <a:t>The Key Decisions</a:t>
            </a:r>
            <a:br>
              <a:rPr lang="en-US" dirty="0">
                <a:latin typeface="Antenna Light" panose="02000503000000020004" pitchFamily="50" charset="0"/>
                <a:ea typeface="Calibri" panose="020F0502020204030204" pitchFamily="34" charset="0"/>
                <a:cs typeface="Times New Roman" panose="02020603050405020304" pitchFamily="18" charset="0"/>
              </a:rPr>
            </a:br>
            <a:r>
              <a:rPr lang="en-US" dirty="0">
                <a:latin typeface="Antenna Light" panose="02000503000000020004" pitchFamily="50" charset="0"/>
                <a:ea typeface="Calibri" panose="020F0502020204030204" pitchFamily="34" charset="0"/>
                <a:cs typeface="Times New Roman" panose="02020603050405020304" pitchFamily="18" charset="0"/>
              </a:rPr>
              <a:t>To get the best new product formulation possible. To develop a careful assessment of the market opportunity for the new product, as well as evaluate alternative new product concepts for the beer. Which segment or segments to choose, what concepts would be appropriate for segments, and what marketing budgets should be employed. </a:t>
            </a:r>
            <a:endParaRPr lang="en-US" dirty="0">
              <a:effectLst/>
              <a:latin typeface="Antenna Light" panose="02000503000000020004"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5127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3" name="Picture 12">
            <a:extLst>
              <a:ext uri="{FF2B5EF4-FFF2-40B4-BE49-F238E27FC236}">
                <a16:creationId xmlns:a16="http://schemas.microsoft.com/office/drawing/2014/main" id="{EA9A9C05-C7F1-405B-ADFB-C7FF6881CB57}"/>
              </a:ext>
            </a:extLst>
          </p:cNvPr>
          <p:cNvPicPr>
            <a:picLocks noChangeAspect="1"/>
          </p:cNvPicPr>
          <p:nvPr/>
        </p:nvPicPr>
        <p:blipFill>
          <a:blip r:embed="rId6"/>
          <a:stretch>
            <a:fillRect/>
          </a:stretch>
        </p:blipFill>
        <p:spPr>
          <a:xfrm>
            <a:off x="4387850" y="1157287"/>
            <a:ext cx="8572500" cy="7439025"/>
          </a:xfrm>
          <a:prstGeom prst="rect">
            <a:avLst/>
          </a:prstGeom>
        </p:spPr>
      </p:pic>
    </p:spTree>
    <p:extLst>
      <p:ext uri="{BB962C8B-B14F-4D97-AF65-F5344CB8AC3E}">
        <p14:creationId xmlns:p14="http://schemas.microsoft.com/office/powerpoint/2010/main" val="793216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5" name="TextBox 14">
            <a:extLst>
              <a:ext uri="{FF2B5EF4-FFF2-40B4-BE49-F238E27FC236}">
                <a16:creationId xmlns:a16="http://schemas.microsoft.com/office/drawing/2014/main" id="{967CB66A-3C9A-4C8F-A634-8DA54300F754}"/>
              </a:ext>
            </a:extLst>
          </p:cNvPr>
          <p:cNvSpPr txBox="1"/>
          <p:nvPr/>
        </p:nvSpPr>
        <p:spPr>
          <a:xfrm>
            <a:off x="1507597" y="1522424"/>
            <a:ext cx="5718703" cy="523220"/>
          </a:xfrm>
          <a:prstGeom prst="rect">
            <a:avLst/>
          </a:prstGeom>
          <a:noFill/>
        </p:spPr>
        <p:txBody>
          <a:bodyPr wrap="square" rtlCol="0">
            <a:spAutoFit/>
          </a:bodyPr>
          <a:lstStyle/>
          <a:p>
            <a:r>
              <a:rPr lang="en-US" sz="1400" dirty="0">
                <a:solidFill>
                  <a:schemeClr val="bg1">
                    <a:lumMod val="50000"/>
                  </a:schemeClr>
                </a:solidFill>
                <a:latin typeface="Antenna ExtraLight" panose="02000503000000020004" pitchFamily="50" charset="0"/>
              </a:rPr>
              <a:t>I. Weekly consumption: Bottles/cans/glasses of imported or domestic beer consumed during the previous  week</a:t>
            </a:r>
            <a:endParaRPr lang="es-CO" sz="1400" dirty="0">
              <a:solidFill>
                <a:schemeClr val="bg1">
                  <a:lumMod val="50000"/>
                </a:schemeClr>
              </a:solidFill>
              <a:latin typeface="Antenna ExtraLight" panose="02000503000000020004" pitchFamily="50" charset="0"/>
            </a:endParaRPr>
          </a:p>
        </p:txBody>
      </p:sp>
      <p:pic>
        <p:nvPicPr>
          <p:cNvPr id="13" name="Picture 12">
            <a:extLst>
              <a:ext uri="{FF2B5EF4-FFF2-40B4-BE49-F238E27FC236}">
                <a16:creationId xmlns:a16="http://schemas.microsoft.com/office/drawing/2014/main" id="{7DFFA3EA-9F07-4F51-978F-EC3CD9492583}"/>
              </a:ext>
            </a:extLst>
          </p:cNvPr>
          <p:cNvPicPr>
            <a:picLocks noChangeAspect="1"/>
          </p:cNvPicPr>
          <p:nvPr/>
        </p:nvPicPr>
        <p:blipFill>
          <a:blip r:embed="rId6"/>
          <a:stretch>
            <a:fillRect/>
          </a:stretch>
        </p:blipFill>
        <p:spPr>
          <a:xfrm>
            <a:off x="1507597" y="2552700"/>
            <a:ext cx="4972050" cy="6819900"/>
          </a:xfrm>
          <a:prstGeom prst="rect">
            <a:avLst/>
          </a:prstGeom>
        </p:spPr>
      </p:pic>
      <p:pic>
        <p:nvPicPr>
          <p:cNvPr id="16" name="Picture 15">
            <a:extLst>
              <a:ext uri="{FF2B5EF4-FFF2-40B4-BE49-F238E27FC236}">
                <a16:creationId xmlns:a16="http://schemas.microsoft.com/office/drawing/2014/main" id="{9B2FC7C4-C743-446E-AA1C-F3698378CCD7}"/>
              </a:ext>
            </a:extLst>
          </p:cNvPr>
          <p:cNvPicPr>
            <a:picLocks noChangeAspect="1"/>
          </p:cNvPicPr>
          <p:nvPr/>
        </p:nvPicPr>
        <p:blipFill>
          <a:blip r:embed="rId7"/>
          <a:stretch>
            <a:fillRect/>
          </a:stretch>
        </p:blipFill>
        <p:spPr>
          <a:xfrm>
            <a:off x="8572978" y="2552700"/>
            <a:ext cx="7648575" cy="3305175"/>
          </a:xfrm>
          <a:prstGeom prst="rect">
            <a:avLst/>
          </a:prstGeom>
        </p:spPr>
      </p:pic>
      <p:sp>
        <p:nvSpPr>
          <p:cNvPr id="30" name="TextBox 29">
            <a:extLst>
              <a:ext uri="{FF2B5EF4-FFF2-40B4-BE49-F238E27FC236}">
                <a16:creationId xmlns:a16="http://schemas.microsoft.com/office/drawing/2014/main" id="{8A3019A6-209B-4B27-B2F8-A9556269213D}"/>
              </a:ext>
            </a:extLst>
          </p:cNvPr>
          <p:cNvSpPr txBox="1"/>
          <p:nvPr/>
        </p:nvSpPr>
        <p:spPr>
          <a:xfrm>
            <a:off x="8572978" y="1522424"/>
            <a:ext cx="5718703" cy="523220"/>
          </a:xfrm>
          <a:prstGeom prst="rect">
            <a:avLst/>
          </a:prstGeom>
          <a:noFill/>
        </p:spPr>
        <p:txBody>
          <a:bodyPr wrap="square" rtlCol="0">
            <a:spAutoFit/>
          </a:bodyPr>
          <a:lstStyle/>
          <a:p>
            <a:r>
              <a:rPr lang="en-US" sz="1400" dirty="0">
                <a:solidFill>
                  <a:schemeClr val="bg1">
                    <a:lumMod val="50000"/>
                  </a:schemeClr>
                </a:solidFill>
                <a:latin typeface="Antenna ExtraLight" panose="02000503000000020004" pitchFamily="50" charset="0"/>
              </a:rPr>
              <a:t>V. The following items measured on 1–4 scale with 1 being Strongly Disagree and 4 being Strongly Agree</a:t>
            </a:r>
          </a:p>
        </p:txBody>
      </p:sp>
    </p:spTree>
    <p:extLst>
      <p:ext uri="{BB962C8B-B14F-4D97-AF65-F5344CB8AC3E}">
        <p14:creationId xmlns:p14="http://schemas.microsoft.com/office/powerpoint/2010/main" val="3204249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2" name="Picture 11">
            <a:extLst>
              <a:ext uri="{FF2B5EF4-FFF2-40B4-BE49-F238E27FC236}">
                <a16:creationId xmlns:a16="http://schemas.microsoft.com/office/drawing/2014/main" id="{760F06EF-2710-4C15-B196-1109DFAE5565}"/>
              </a:ext>
            </a:extLst>
          </p:cNvPr>
          <p:cNvPicPr>
            <a:picLocks noChangeAspect="1"/>
          </p:cNvPicPr>
          <p:nvPr/>
        </p:nvPicPr>
        <p:blipFill>
          <a:blip r:embed="rId6"/>
          <a:stretch>
            <a:fillRect/>
          </a:stretch>
        </p:blipFill>
        <p:spPr>
          <a:xfrm>
            <a:off x="4360901" y="914405"/>
            <a:ext cx="7742198" cy="8316855"/>
          </a:xfrm>
          <a:prstGeom prst="rect">
            <a:avLst/>
          </a:prstGeom>
        </p:spPr>
      </p:pic>
    </p:spTree>
    <p:extLst>
      <p:ext uri="{BB962C8B-B14F-4D97-AF65-F5344CB8AC3E}">
        <p14:creationId xmlns:p14="http://schemas.microsoft.com/office/powerpoint/2010/main" val="3845864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57A153D163A8794184DCF4DF6EE9E719" ma:contentTypeVersion="4" ma:contentTypeDescription="Crear nuevo documento." ma:contentTypeScope="" ma:versionID="aad2e8dec1bf0927889ff510c9c8bf99">
  <xsd:schema xmlns:xsd="http://www.w3.org/2001/XMLSchema" xmlns:xs="http://www.w3.org/2001/XMLSchema" xmlns:p="http://schemas.microsoft.com/office/2006/metadata/properties" xmlns:ns2="299da364-5bd6-4856-b54f-296f95f3dc71" xmlns:ns3="7fe59f34-55a4-4ccc-9a2c-36cfcecf2037" targetNamespace="http://schemas.microsoft.com/office/2006/metadata/properties" ma:root="true" ma:fieldsID="942a8198ffef9cd41426a28d1b486b65" ns2:_="" ns3:_="">
    <xsd:import namespace="299da364-5bd6-4856-b54f-296f95f3dc71"/>
    <xsd:import namespace="7fe59f34-55a4-4ccc-9a2c-36cfcecf203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da364-5bd6-4856-b54f-296f95f3dc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e59f34-55a4-4ccc-9a2c-36cfcecf2037"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A14222-FC72-4239-BD83-D23CD4F4F31A}">
  <ds:schemaRefs>
    <ds:schemaRef ds:uri="http://schemas.microsoft.com/sharepoint/v3/contenttype/forms"/>
  </ds:schemaRefs>
</ds:datastoreItem>
</file>

<file path=customXml/itemProps2.xml><?xml version="1.0" encoding="utf-8"?>
<ds:datastoreItem xmlns:ds="http://schemas.openxmlformats.org/officeDocument/2006/customXml" ds:itemID="{707EFF18-74F9-4A19-BA98-BF177013026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FA289AB-D68C-4C83-826E-6DF7477E2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da364-5bd6-4856-b54f-296f95f3dc71"/>
    <ds:schemaRef ds:uri="7fe59f34-55a4-4ccc-9a2c-36cfcecf2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9845</TotalTime>
  <Words>2478</Words>
  <Application>Microsoft Macintosh PowerPoint</Application>
  <PresentationFormat>Custom</PresentationFormat>
  <Paragraphs>53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Antenna Bold</vt:lpstr>
      <vt:lpstr>Antenna ExtraLight</vt:lpstr>
      <vt:lpstr>Antenna Light</vt:lpstr>
      <vt:lpstr>Antenna Regular</vt:lpstr>
      <vt:lpstr>Calibri</vt:lpstr>
      <vt:lpstr>Cambria Math</vt:lpstr>
      <vt:lpstr>Office Theme</vt:lpstr>
      <vt:lpstr>MIAD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PRESENTACION PROFESORES MIAD</dc:title>
  <dc:creator>WINDOWS</dc:creator>
  <cp:lastModifiedBy>Alvarez, Oscar Camilo /ES</cp:lastModifiedBy>
  <cp:revision>165</cp:revision>
  <dcterms:created xsi:type="dcterms:W3CDTF">2020-09-16T22:02:32Z</dcterms:created>
  <dcterms:modified xsi:type="dcterms:W3CDTF">2025-02-26T13:32:52Z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2020-09-16T00:00:00Z</vt:filetime>
  </property>
  <property fmtid="{D5CDD505-2E9C-101B-9397-08002B2CF9AE}" pid="3" name="Creator">
    <vt:lpwstr>Adobe Illustrator 24.0 (Windows)</vt:lpwstr>
  </property>
  <property fmtid="{D5CDD505-2E9C-101B-9397-08002B2CF9AE}" pid="4" name="LastSaved">
    <vt:filetime>2020-09-16T00:00:00Z</vt:filetime>
  </property>
  <property fmtid="{D5CDD505-2E9C-101B-9397-08002B2CF9AE}" pid="5" name="ContentTypeId">
    <vt:lpwstr>0x01010057A153D163A8794184DCF4DF6EE9E719</vt:lpwstr>
  </property>
  <property fmtid="{D5CDD505-2E9C-101B-9397-08002B2CF9AE}" pid="6" name="MSIP_Label_d9088468-0951-4aef-9cc3-0a346e475ddc_Enabled">
    <vt:lpwstr>true</vt:lpwstr>
  </property>
  <property fmtid="{D5CDD505-2E9C-101B-9397-08002B2CF9AE}" pid="7" name="MSIP_Label_d9088468-0951-4aef-9cc3-0a346e475ddc_SetDate">
    <vt:lpwstr>2025-02-26T13:32:23Z</vt:lpwstr>
  </property>
  <property fmtid="{D5CDD505-2E9C-101B-9397-08002B2CF9AE}" pid="8" name="MSIP_Label_d9088468-0951-4aef-9cc3-0a346e475ddc_Method">
    <vt:lpwstr>Privileged</vt:lpwstr>
  </property>
  <property fmtid="{D5CDD505-2E9C-101B-9397-08002B2CF9AE}" pid="9" name="MSIP_Label_d9088468-0951-4aef-9cc3-0a346e475ddc_Name">
    <vt:lpwstr>Public</vt:lpwstr>
  </property>
  <property fmtid="{D5CDD505-2E9C-101B-9397-08002B2CF9AE}" pid="10" name="MSIP_Label_d9088468-0951-4aef-9cc3-0a346e475ddc_SiteId">
    <vt:lpwstr>aca3c8d6-aa71-4e1a-a10e-03572fc58c0b</vt:lpwstr>
  </property>
  <property fmtid="{D5CDD505-2E9C-101B-9397-08002B2CF9AE}" pid="11" name="MSIP_Label_d9088468-0951-4aef-9cc3-0a346e475ddc_ActionId">
    <vt:lpwstr>6d3d701c-f959-46e9-8ee4-793c59292830</vt:lpwstr>
  </property>
  <property fmtid="{D5CDD505-2E9C-101B-9397-08002B2CF9AE}" pid="12" name="MSIP_Label_d9088468-0951-4aef-9cc3-0a346e475ddc_ContentBits">
    <vt:lpwstr>0</vt:lpwstr>
  </property>
  <property fmtid="{D5CDD505-2E9C-101B-9397-08002B2CF9AE}" pid="13" name="MSIP_Label_d9088468-0951-4aef-9cc3-0a346e475ddc_Tag">
    <vt:lpwstr>50, 0, 1, 1</vt:lpwstr>
  </property>
</Properties>
</file>